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9" r:id="rId2"/>
    <p:sldId id="259" r:id="rId3"/>
    <p:sldId id="357" r:id="rId4"/>
    <p:sldId id="260" r:id="rId5"/>
    <p:sldId id="264" r:id="rId6"/>
    <p:sldId id="342" r:id="rId7"/>
    <p:sldId id="262" r:id="rId8"/>
    <p:sldId id="268" r:id="rId9"/>
    <p:sldId id="343" r:id="rId10"/>
    <p:sldId id="344" r:id="rId11"/>
    <p:sldId id="345" r:id="rId12"/>
    <p:sldId id="346" r:id="rId13"/>
    <p:sldId id="265" r:id="rId14"/>
    <p:sldId id="347" r:id="rId15"/>
    <p:sldId id="350" r:id="rId16"/>
    <p:sldId id="352" r:id="rId17"/>
    <p:sldId id="360" r:id="rId18"/>
    <p:sldId id="355" r:id="rId19"/>
    <p:sldId id="3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tna kumar" initials="rk" lastIdx="1" clrIdx="0">
    <p:extLst>
      <p:ext uri="{19B8F6BF-5375-455C-9EA6-DF929625EA0E}">
        <p15:presenceInfo xmlns:p15="http://schemas.microsoft.com/office/powerpoint/2012/main" userId="2491f785eb72ea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B3CF"/>
    <a:srgbClr val="CC3300"/>
    <a:srgbClr val="99FF99"/>
    <a:srgbClr val="99FFCC"/>
    <a:srgbClr val="8D2D23"/>
    <a:srgbClr val="996600"/>
    <a:srgbClr val="33CCFF"/>
    <a:srgbClr val="663300"/>
    <a:srgbClr val="1C0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6" autoAdjust="0"/>
    <p:restoredTop sz="96206" autoAdjust="0"/>
  </p:normalViewPr>
  <p:slideViewPr>
    <p:cSldViewPr snapToGrid="0">
      <p:cViewPr varScale="1">
        <p:scale>
          <a:sx n="82" d="100"/>
          <a:sy n="82" d="100"/>
        </p:scale>
        <p:origin x="62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Finance__Data%20analytics%20RATNA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Finance__Data%20analytics%20RATNA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[Finance__Data analytics RATNA final.xlsx]Sheet2!PivotTable1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r>
              <a:rPr lang="en-IN" sz="1200" b="1">
                <a:solidFill>
                  <a:srgbClr val="AADCD7"/>
                </a:solidFill>
              </a:rPr>
              <a:t>Year</a:t>
            </a:r>
            <a:r>
              <a:rPr lang="en-IN" sz="1200" b="1" baseline="0">
                <a:solidFill>
                  <a:srgbClr val="AADCD7"/>
                </a:solidFill>
              </a:rPr>
              <a:t> wise Loan amount Status</a:t>
            </a:r>
          </a:p>
        </c:rich>
      </c:tx>
      <c:layout>
        <c:manualLayout>
          <c:xMode val="edge"/>
          <c:yMode val="edge"/>
          <c:x val="0.28015045072338668"/>
          <c:y val="2.92672697055720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rgbClr val="AADCD7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00.00,,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00.00,,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AADCD7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AADCD7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AADCD7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9218135265669485E-2"/>
          <c:y val="0.18806708913899609"/>
          <c:w val="0.78051635919037288"/>
          <c:h val="0.68772044859364678"/>
        </c:manualLayout>
      </c:layout>
      <c:lineChart>
        <c:grouping val="standard"/>
        <c:varyColors val="0"/>
        <c:ser>
          <c:idx val="0"/>
          <c:order val="0"/>
          <c:tx>
            <c:strRef>
              <c:f>Sheet2!$B$4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4EB3CF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>
                  <a:alpha val="98000"/>
                </a:srgb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numFmt formatCode="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AADCD7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Sheet2!$A$5:$A$10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Sheet2!$B$5:$B$10</c:f>
              <c:numCache>
                <c:formatCode>00,,</c:formatCode>
                <c:ptCount val="5"/>
                <c:pt idx="0">
                  <c:v>2219275</c:v>
                </c:pt>
                <c:pt idx="1">
                  <c:v>14390275</c:v>
                </c:pt>
                <c:pt idx="2">
                  <c:v>46436325</c:v>
                </c:pt>
                <c:pt idx="3">
                  <c:v>122050200</c:v>
                </c:pt>
                <c:pt idx="4">
                  <c:v>260506575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92-4966-9B92-5D090620E5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14028527"/>
        <c:axId val="524420816"/>
      </c:lineChart>
      <c:catAx>
        <c:axId val="3140285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420816"/>
        <c:crosses val="autoZero"/>
        <c:auto val="1"/>
        <c:lblAlgn val="ctr"/>
        <c:lblOffset val="100"/>
        <c:noMultiLvlLbl val="0"/>
      </c:catAx>
      <c:valAx>
        <c:axId val="524420816"/>
        <c:scaling>
          <c:orientation val="minMax"/>
        </c:scaling>
        <c:delete val="0"/>
        <c:axPos val="l"/>
        <c:numFmt formatCode="00,,&quot;M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028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sq" cmpd="sng" algn="ctr">
      <a:noFill/>
      <a:beve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r>
              <a:rPr lang="en-IN" sz="1200" b="1">
                <a:solidFill>
                  <a:srgbClr val="AADCD7"/>
                </a:solidFill>
              </a:rPr>
              <a:t>Grade</a:t>
            </a:r>
            <a:r>
              <a:rPr lang="en-IN" sz="1200" b="1" baseline="0">
                <a:solidFill>
                  <a:srgbClr val="AADCD7"/>
                </a:solidFill>
              </a:rPr>
              <a:t> and Sub-grade wise Revolve balance</a:t>
            </a:r>
            <a:endParaRPr lang="en-IN" sz="1200" b="1">
              <a:solidFill>
                <a:srgbClr val="AADCD7"/>
              </a:solidFill>
            </a:endParaRPr>
          </a:p>
        </c:rich>
      </c:tx>
      <c:layout>
        <c:manualLayout>
          <c:xMode val="edge"/>
          <c:yMode val="edge"/>
          <c:x val="0.4069312313393324"/>
          <c:y val="3.70133377546407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rgbClr val="AADCD7"/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AADCD7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AADCD7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4436926396305341E-2"/>
          <c:y val="0.15999942649109328"/>
          <c:w val="0.91253951336655226"/>
          <c:h val="0.73206439947542223"/>
        </c:manualLayout>
      </c:layout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numFmt formatCode="00,,&quot;M&quot;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AADCD7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35"/>
              <c:pt idx="0">
                <c:v>A1 A</c:v>
              </c:pt>
              <c:pt idx="1">
                <c:v>A2 A</c:v>
              </c:pt>
              <c:pt idx="2">
                <c:v>A3 A</c:v>
              </c:pt>
              <c:pt idx="3">
                <c:v>A4 A</c:v>
              </c:pt>
              <c:pt idx="4">
                <c:v>A5 A</c:v>
              </c:pt>
              <c:pt idx="5">
                <c:v>B1 B</c:v>
              </c:pt>
              <c:pt idx="6">
                <c:v>B2 B</c:v>
              </c:pt>
              <c:pt idx="7">
                <c:v>B3 B</c:v>
              </c:pt>
              <c:pt idx="8">
                <c:v>B4 B</c:v>
              </c:pt>
              <c:pt idx="9">
                <c:v>B5 B</c:v>
              </c:pt>
              <c:pt idx="10">
                <c:v>C1 C</c:v>
              </c:pt>
              <c:pt idx="11">
                <c:v>C2 C</c:v>
              </c:pt>
              <c:pt idx="12">
                <c:v>C3 C</c:v>
              </c:pt>
              <c:pt idx="13">
                <c:v>C4 C</c:v>
              </c:pt>
              <c:pt idx="14">
                <c:v>C5 C</c:v>
              </c:pt>
              <c:pt idx="15">
                <c:v>D1 D</c:v>
              </c:pt>
              <c:pt idx="16">
                <c:v>D2 D</c:v>
              </c:pt>
              <c:pt idx="17">
                <c:v>D3 D</c:v>
              </c:pt>
              <c:pt idx="18">
                <c:v>D4 D</c:v>
              </c:pt>
              <c:pt idx="19">
                <c:v>D5 D</c:v>
              </c:pt>
              <c:pt idx="20">
                <c:v>E1 E</c:v>
              </c:pt>
              <c:pt idx="21">
                <c:v>E2 E</c:v>
              </c:pt>
              <c:pt idx="22">
                <c:v>E3 E</c:v>
              </c:pt>
              <c:pt idx="23">
                <c:v>E4 E</c:v>
              </c:pt>
              <c:pt idx="24">
                <c:v>E5 E</c:v>
              </c:pt>
              <c:pt idx="25">
                <c:v>F1 F</c:v>
              </c:pt>
              <c:pt idx="26">
                <c:v>F2 F</c:v>
              </c:pt>
              <c:pt idx="27">
                <c:v>F3 F</c:v>
              </c:pt>
              <c:pt idx="28">
                <c:v>F4 F</c:v>
              </c:pt>
              <c:pt idx="29">
                <c:v>F5 F</c:v>
              </c:pt>
              <c:pt idx="30">
                <c:v>G1 G</c:v>
              </c:pt>
              <c:pt idx="31">
                <c:v>G2 G</c:v>
              </c:pt>
              <c:pt idx="32">
                <c:v>G3 G</c:v>
              </c:pt>
              <c:pt idx="33">
                <c:v>G4 G</c:v>
              </c:pt>
              <c:pt idx="34">
                <c:v>G5 G</c:v>
              </c:pt>
            </c:strLit>
          </c:cat>
          <c:val>
            <c:numLit>
              <c:formatCode>General</c:formatCode>
              <c:ptCount val="35"/>
              <c:pt idx="0">
                <c:v>11365196</c:v>
              </c:pt>
              <c:pt idx="1">
                <c:v>14004780</c:v>
              </c:pt>
              <c:pt idx="2">
                <c:v>19543922</c:v>
              </c:pt>
              <c:pt idx="3">
                <c:v>34557156</c:v>
              </c:pt>
              <c:pt idx="4">
                <c:v>35303045</c:v>
              </c:pt>
              <c:pt idx="5">
                <c:v>21842079</c:v>
              </c:pt>
              <c:pt idx="6">
                <c:v>26478439</c:v>
              </c:pt>
              <c:pt idx="7">
                <c:v>39723554</c:v>
              </c:pt>
              <c:pt idx="8">
                <c:v>35405811</c:v>
              </c:pt>
              <c:pt idx="9">
                <c:v>37858666</c:v>
              </c:pt>
              <c:pt idx="10">
                <c:v>29384926</c:v>
              </c:pt>
              <c:pt idx="11">
                <c:v>27321114</c:v>
              </c:pt>
              <c:pt idx="12">
                <c:v>20531370</c:v>
              </c:pt>
              <c:pt idx="13">
                <c:v>16867691</c:v>
              </c:pt>
              <c:pt idx="14">
                <c:v>16015609</c:v>
              </c:pt>
              <c:pt idx="15">
                <c:v>12130255</c:v>
              </c:pt>
              <c:pt idx="16">
                <c:v>18570972</c:v>
              </c:pt>
              <c:pt idx="17">
                <c:v>16793781</c:v>
              </c:pt>
              <c:pt idx="18">
                <c:v>13742947</c:v>
              </c:pt>
              <c:pt idx="19">
                <c:v>13252474</c:v>
              </c:pt>
              <c:pt idx="20">
                <c:v>11132588</c:v>
              </c:pt>
              <c:pt idx="21">
                <c:v>10242033</c:v>
              </c:pt>
              <c:pt idx="22">
                <c:v>9039059</c:v>
              </c:pt>
              <c:pt idx="23">
                <c:v>7990991</c:v>
              </c:pt>
              <c:pt idx="24">
                <c:v>7669868</c:v>
              </c:pt>
              <c:pt idx="25">
                <c:v>5840746</c:v>
              </c:pt>
              <c:pt idx="26">
                <c:v>4528248</c:v>
              </c:pt>
              <c:pt idx="27">
                <c:v>3175435</c:v>
              </c:pt>
              <c:pt idx="28">
                <c:v>2551064</c:v>
              </c:pt>
              <c:pt idx="29">
                <c:v>2187323</c:v>
              </c:pt>
              <c:pt idx="30">
                <c:v>1808763</c:v>
              </c:pt>
              <c:pt idx="31">
                <c:v>1729627</c:v>
              </c:pt>
              <c:pt idx="32">
                <c:v>832193</c:v>
              </c:pt>
              <c:pt idx="33">
                <c:v>1390628</c:v>
              </c:pt>
              <c:pt idx="34">
                <c:v>701515</c:v>
              </c:pt>
            </c:numLit>
          </c:val>
          <c:extLst>
            <c:ext xmlns:c16="http://schemas.microsoft.com/office/drawing/2014/chart" uri="{C3380CC4-5D6E-409C-BE32-E72D297353CC}">
              <c16:uniqueId val="{00000000-E7BE-4490-AD62-8E16F23B809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06107759"/>
        <c:axId val="706108239"/>
      </c:barChart>
      <c:catAx>
        <c:axId val="706107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108239"/>
        <c:crosses val="autoZero"/>
        <c:auto val="1"/>
        <c:lblAlgn val="ctr"/>
        <c:lblOffset val="150"/>
        <c:noMultiLvlLbl val="0"/>
      </c:catAx>
      <c:valAx>
        <c:axId val="706108239"/>
        <c:scaling>
          <c:orientation val="minMax"/>
        </c:scaling>
        <c:delete val="0"/>
        <c:axPos val="l"/>
        <c:numFmt formatCode="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107759"/>
        <c:crosses val="autoZero"/>
        <c:crossBetween val="midCat"/>
      </c:valAx>
      <c:spPr>
        <a:noFill/>
        <a:ln w="25400">
          <a:noFill/>
        </a:ln>
        <a:effectLst>
          <a:outerShdw blurRad="50800" sx="1000" sy="1000" algn="ctr" rotWithShape="0">
            <a:srgbClr val="000000"/>
          </a:outerShdw>
        </a:effectLst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[Finance__Data analytics RATNA final.xlsx]Sheet2!PivotTable2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rgbClr val="AADCD7"/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solidFill>
                  <a:srgbClr val="AADCD7"/>
                </a:solidFill>
              </a:rPr>
              <a:t>Total</a:t>
            </a:r>
            <a:r>
              <a:rPr lang="en-IN" sz="1200" b="1" baseline="0" dirty="0">
                <a:solidFill>
                  <a:srgbClr val="AADCD7"/>
                </a:solidFill>
              </a:rPr>
              <a:t> </a:t>
            </a:r>
            <a:r>
              <a:rPr lang="en-US" sz="1200" b="1" baseline="0" dirty="0">
                <a:solidFill>
                  <a:srgbClr val="AADCD7"/>
                </a:solidFill>
              </a:rPr>
              <a:t>payment for Verified status </a:t>
            </a:r>
          </a:p>
          <a:p>
            <a:pPr>
              <a:defRPr sz="1200">
                <a:solidFill>
                  <a:srgbClr val="AADCD7"/>
                </a:solidFill>
              </a:defRPr>
            </a:pPr>
            <a:r>
              <a:rPr lang="en-US" sz="1200" b="1" baseline="0" dirty="0">
                <a:solidFill>
                  <a:srgbClr val="AADCD7"/>
                </a:solidFill>
              </a:rPr>
              <a:t>vs Not Verified status</a:t>
            </a:r>
            <a:endParaRPr lang="en-IN" sz="1200" b="1" dirty="0">
              <a:solidFill>
                <a:srgbClr val="AADCD7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rgbClr val="AADCD7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rgbClr val="AADCD7"/>
              </a:gs>
              <a:gs pos="10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</c:pivotFmt>
      <c:pivotFmt>
        <c:idx val="8"/>
        <c:spPr>
          <a:gradFill flip="none" rotWithShape="1">
            <a:gsLst>
              <a:gs pos="0">
                <a:srgbClr val="C00000"/>
              </a:gs>
              <a:gs pos="84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</c:pivotFmt>
      <c:pivotFmt>
        <c:idx val="9"/>
        <c:spPr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rgbClr val="AADCD7"/>
              </a:gs>
              <a:gs pos="10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</c:pivotFmt>
      <c:pivotFmt>
        <c:idx val="11"/>
        <c:spPr>
          <a:gradFill flip="none" rotWithShape="1">
            <a:gsLst>
              <a:gs pos="0">
                <a:srgbClr val="C00000"/>
              </a:gs>
              <a:gs pos="84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</c:pivotFmt>
      <c:pivotFmt>
        <c:idx val="12"/>
        <c:spPr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flip="none" rotWithShape="1">
            <a:gsLst>
              <a:gs pos="0">
                <a:srgbClr val="AADCD7"/>
              </a:gs>
              <a:gs pos="10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</c:pivotFmt>
      <c:pivotFmt>
        <c:idx val="14"/>
        <c:spPr>
          <a:gradFill flip="none" rotWithShape="1">
            <a:gsLst>
              <a:gs pos="0">
                <a:srgbClr val="C00000"/>
              </a:gs>
              <a:gs pos="84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lt1"/>
            </a:solidFill>
          </a:ln>
          <a:effectLst/>
          <a:scene3d>
            <a:camera prst="orthographicFront"/>
            <a:lightRig rig="threePt" dir="t"/>
          </a:scene3d>
          <a:sp3d contourW="25400">
            <a:bevelT w="292100" h="228600"/>
            <a:bevelB/>
            <a:contourClr>
              <a:schemeClr val="lt1"/>
            </a:contourClr>
          </a:sp3d>
        </c:spPr>
      </c:pivotFmt>
    </c:pivotFmts>
    <c:view3D>
      <c:rotX val="75"/>
      <c:rotY val="0"/>
      <c:depthPercent val="100"/>
      <c:rAngAx val="0"/>
      <c:perspective val="19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107534119202448"/>
          <c:y val="0.24554589355227452"/>
          <c:w val="0.62883325766764475"/>
          <c:h val="0.75445410644772548"/>
        </c:manualLayout>
      </c:layout>
      <c:pie3DChart>
        <c:varyColors val="0"/>
        <c:ser>
          <c:idx val="0"/>
          <c:order val="0"/>
          <c:tx>
            <c:strRef>
              <c:f>Sheet2!$X$19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solidFill>
                <a:schemeClr val="lt1"/>
              </a:solidFill>
            </a:ln>
            <a:effectLst/>
            <a:scene3d>
              <a:camera prst="orthographicFront"/>
              <a:lightRig rig="threePt" dir="t"/>
            </a:scene3d>
            <a:sp3d contourW="25400">
              <a:bevelT w="292100" h="228600"/>
              <a:bevelB/>
              <a:contourClr>
                <a:schemeClr val="lt1"/>
              </a:contourClr>
            </a:sp3d>
          </c:spPr>
          <c:dPt>
            <c:idx val="0"/>
            <c:bubble3D val="0"/>
            <c:spPr>
              <a:gradFill flip="none" rotWithShape="1">
                <a:gsLst>
                  <a:gs pos="0">
                    <a:srgbClr val="8D2D23"/>
                  </a:gs>
                  <a:gs pos="100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292100" h="228600"/>
                <a:bevelB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888-49AA-980C-70758DDFD028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79000">
                    <a:srgbClr val="CC3300"/>
                  </a:gs>
                  <a:gs pos="100000">
                    <a:schemeClr val="accent2">
                      <a:lumMod val="89000"/>
                    </a:schemeClr>
                  </a:gs>
                  <a:gs pos="92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292100" h="228600"/>
                <a:bevelB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888-49AA-980C-70758DDFD028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Sheet2!$W$20:$W$22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Sheet2!$X$20:$X$22</c:f>
              <c:numCache>
                <c:formatCode>#.00,,\ "M"</c:formatCode>
                <c:ptCount val="2"/>
                <c:pt idx="0">
                  <c:v>153541418.21059802</c:v>
                </c:pt>
                <c:pt idx="1">
                  <c:v>219892307.5108375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88-49AA-980C-70758DDFD02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856501715465387E-2"/>
          <c:y val="0.41772799389646531"/>
          <c:w val="0.17529010827345959"/>
          <c:h val="0.2530878914773039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AADCD7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1DDC6-63B5-4B32-8368-E8C2673BC68F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5E6CC-00AF-4A37-AC51-4A6893429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84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96E57-9DD9-4F90-AF7B-0D1C35C7D18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743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5E6CC-00AF-4A37-AC51-4A6893429FD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27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E308-5C3B-7FFA-B64C-933C7A7AA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3E38E-FFF9-8C08-62C2-2033EF194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3ADF9-D8B5-57BE-5FB0-EE8CBEE3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1B01-DD9D-03B7-1E9B-D11CD523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FC0EC-EFF9-1845-359A-62688860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89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C58D-007B-140F-80BB-7694EAFF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5D63D-62E4-091B-1B1A-7E7133970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46FAF-599F-8D88-5B38-BA51F3C5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61617-C6F9-18E6-8CCB-81D385A3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4FC4-1BE0-F0BA-39D6-AD647E8A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88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511F6-9FE2-173C-0DD9-730733173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BE2E6-ABD4-9B9A-19ED-8C9D14E20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D4759-296C-A1E3-05A4-27E46D8B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CF7-F182-CBCC-4CB9-A604D4BC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55F6D-CE62-61D8-BE61-63F5C448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01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870388-614A-0FBC-76D2-9E3EC8188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29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09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601E2E-5758-6882-F9AA-CB2DEAE1FA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3022569"/>
            <a:ext cx="6096000" cy="314328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479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0C91BD-A39A-06A5-F80E-CC4CB11B1C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29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8078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2DC76-AFC6-350B-C7A4-F51FA6451F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692150"/>
            <a:ext cx="4920385" cy="5473700"/>
          </a:xfrm>
          <a:prstGeom prst="roundRect">
            <a:avLst>
              <a:gd name="adj" fmla="val 35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5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3CAB4F3-CCDD-1E42-C7B9-92C4F9C66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3992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2CF9612-B261-A77A-D2CC-04239EB0BA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99440" y="3434097"/>
            <a:ext cx="1881897" cy="1826034"/>
          </a:xfrm>
          <a:custGeom>
            <a:avLst/>
            <a:gdLst>
              <a:gd name="connsiteX0" fmla="*/ 0 w 1881897"/>
              <a:gd name="connsiteY0" fmla="*/ 0 h 1826034"/>
              <a:gd name="connsiteX1" fmla="*/ 1881897 w 1881897"/>
              <a:gd name="connsiteY1" fmla="*/ 0 h 1826034"/>
              <a:gd name="connsiteX2" fmla="*/ 1881897 w 1881897"/>
              <a:gd name="connsiteY2" fmla="*/ 1826034 h 1826034"/>
              <a:gd name="connsiteX3" fmla="*/ 0 w 1881897"/>
              <a:gd name="connsiteY3" fmla="*/ 1826034 h 182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897" h="1826034">
                <a:moveTo>
                  <a:pt x="0" y="0"/>
                </a:moveTo>
                <a:lnTo>
                  <a:pt x="1881897" y="0"/>
                </a:lnTo>
                <a:lnTo>
                  <a:pt x="1881897" y="1826034"/>
                </a:lnTo>
                <a:lnTo>
                  <a:pt x="0" y="182603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267D07-60D7-0411-4057-8CD6E522BB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4992" y="3434097"/>
            <a:ext cx="1881897" cy="1826034"/>
          </a:xfrm>
          <a:custGeom>
            <a:avLst/>
            <a:gdLst>
              <a:gd name="connsiteX0" fmla="*/ 0 w 1881897"/>
              <a:gd name="connsiteY0" fmla="*/ 0 h 1826034"/>
              <a:gd name="connsiteX1" fmla="*/ 1881897 w 1881897"/>
              <a:gd name="connsiteY1" fmla="*/ 0 h 1826034"/>
              <a:gd name="connsiteX2" fmla="*/ 1881897 w 1881897"/>
              <a:gd name="connsiteY2" fmla="*/ 1826034 h 1826034"/>
              <a:gd name="connsiteX3" fmla="*/ 0 w 1881897"/>
              <a:gd name="connsiteY3" fmla="*/ 1826034 h 182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897" h="1826034">
                <a:moveTo>
                  <a:pt x="0" y="0"/>
                </a:moveTo>
                <a:lnTo>
                  <a:pt x="1881897" y="0"/>
                </a:lnTo>
                <a:lnTo>
                  <a:pt x="1881897" y="1826034"/>
                </a:lnTo>
                <a:lnTo>
                  <a:pt x="0" y="182603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ECFF7E-4A16-2342-BEC9-6E2CA46A0B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50543" y="3434097"/>
            <a:ext cx="1881897" cy="1826034"/>
          </a:xfrm>
          <a:custGeom>
            <a:avLst/>
            <a:gdLst>
              <a:gd name="connsiteX0" fmla="*/ 0 w 1881897"/>
              <a:gd name="connsiteY0" fmla="*/ 0 h 1826034"/>
              <a:gd name="connsiteX1" fmla="*/ 1881897 w 1881897"/>
              <a:gd name="connsiteY1" fmla="*/ 0 h 1826034"/>
              <a:gd name="connsiteX2" fmla="*/ 1881897 w 1881897"/>
              <a:gd name="connsiteY2" fmla="*/ 1826034 h 1826034"/>
              <a:gd name="connsiteX3" fmla="*/ 0 w 1881897"/>
              <a:gd name="connsiteY3" fmla="*/ 1826034 h 182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897" h="1826034">
                <a:moveTo>
                  <a:pt x="0" y="0"/>
                </a:moveTo>
                <a:lnTo>
                  <a:pt x="1881897" y="0"/>
                </a:lnTo>
                <a:lnTo>
                  <a:pt x="1881897" y="1826034"/>
                </a:lnTo>
                <a:lnTo>
                  <a:pt x="0" y="182603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B4AC1C-08CD-94BB-96E3-D1AB76822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888" y="3434097"/>
            <a:ext cx="1881897" cy="1826034"/>
          </a:xfrm>
          <a:custGeom>
            <a:avLst/>
            <a:gdLst>
              <a:gd name="connsiteX0" fmla="*/ 0 w 1881897"/>
              <a:gd name="connsiteY0" fmla="*/ 0 h 1826034"/>
              <a:gd name="connsiteX1" fmla="*/ 1881897 w 1881897"/>
              <a:gd name="connsiteY1" fmla="*/ 0 h 1826034"/>
              <a:gd name="connsiteX2" fmla="*/ 1881897 w 1881897"/>
              <a:gd name="connsiteY2" fmla="*/ 1826034 h 1826034"/>
              <a:gd name="connsiteX3" fmla="*/ 0 w 1881897"/>
              <a:gd name="connsiteY3" fmla="*/ 1826034 h 182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897" h="1826034">
                <a:moveTo>
                  <a:pt x="0" y="0"/>
                </a:moveTo>
                <a:lnTo>
                  <a:pt x="1881897" y="0"/>
                </a:lnTo>
                <a:lnTo>
                  <a:pt x="1881897" y="1826034"/>
                </a:lnTo>
                <a:lnTo>
                  <a:pt x="0" y="182603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7106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00A2D3-D343-1CF6-78D4-CA0B51128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0049" y="2383574"/>
            <a:ext cx="4474426" cy="4474426"/>
          </a:xfrm>
          <a:custGeom>
            <a:avLst/>
            <a:gdLst>
              <a:gd name="connsiteX0" fmla="*/ 0 w 4474426"/>
              <a:gd name="connsiteY0" fmla="*/ 0 h 4474426"/>
              <a:gd name="connsiteX1" fmla="*/ 4474426 w 4474426"/>
              <a:gd name="connsiteY1" fmla="*/ 0 h 4474426"/>
              <a:gd name="connsiteX2" fmla="*/ 4474426 w 4474426"/>
              <a:gd name="connsiteY2" fmla="*/ 4474426 h 4474426"/>
              <a:gd name="connsiteX3" fmla="*/ 0 w 4474426"/>
              <a:gd name="connsiteY3" fmla="*/ 4474426 h 44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426" h="4474426">
                <a:moveTo>
                  <a:pt x="0" y="0"/>
                </a:moveTo>
                <a:lnTo>
                  <a:pt x="4474426" y="0"/>
                </a:lnTo>
                <a:lnTo>
                  <a:pt x="4474426" y="4474426"/>
                </a:lnTo>
                <a:lnTo>
                  <a:pt x="0" y="447442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lang="en-ID"/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3072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7264-132F-A115-7C0C-C99542A4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1B3C-0313-68CD-8FE2-A907D843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3DEB3-BBFD-7117-9CB3-C836540A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FE125-F0C5-8567-7A0B-26F5F68B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198A-0C23-33C8-111A-D9FC07B1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85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47E-737F-7487-5129-9E6BA692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EE99-771B-8853-7DD5-7755EF71B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86D9-D82E-8FC2-FD3F-DF0ECBBB3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D1F2-1586-CB8A-45CA-766ABD13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24CCE-C11B-61F8-A75E-F40714E1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92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E217-5721-6730-A88E-D5912A6B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15D5-BB80-A1BF-1749-07AFF860D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D9312-C0E5-1F5F-5861-E754175D0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0E05D-689D-0DAE-AB9D-B91E7467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D0FCB-4E7B-C4C5-0CF1-2B1CB10B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A7775-AF89-B585-5F24-7BA2F05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20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82E7-6307-745E-1DEC-343AEBA6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C9418-5F27-B6F7-1DFE-0D2FCB9FD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5B0FC-4C28-F1B3-FE53-2DFF99CAD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0A18E-F1D2-1F9A-80B4-B8045AB00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D0457-8CD8-A7AF-797E-F927DF3C7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8E0B9-6C38-7C2E-7C82-AEB0E9A3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8A3F6-31FE-8B48-84D5-6620DE32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0F8BD-31C3-6A4F-3A4C-1880B8CD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04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B3F4-D3B8-E4F3-FC2D-ADA4C1DF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DD1D1-90FD-AA7D-786F-D4E711B1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244C4-386F-5A6B-C7EB-39DB2065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D777-2E1B-6732-3E8B-56226725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71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F5671-2CA9-9B2C-1523-1BC6E0FE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B62E6-3A3C-265E-3BFD-AF23742E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21131-6A40-CE08-9953-69683C7A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1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466E-3861-3115-9C63-74E94C1C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9DF50-EE35-AB13-AA1E-354CFCFF9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6984-93F1-1FE3-96A2-6085636C5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4C57E-7183-74E9-A52D-9BEEEFF5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F09D-99DC-C922-3C48-C8A53F4F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08F43-0E35-24DB-E2A1-F90FB969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8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6EF8-58A9-120D-4E2A-CC386E18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43A28-2ED5-87AA-932D-BD42878DD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1B2A8-66F4-E8A8-FFDE-2F0172B7B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1CDED-BCD0-5C00-9EB8-38CE78AAB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821E1-AA50-D902-6FE6-3715CBA9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188B6-825B-840E-5986-45247118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81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9E18F-35F7-2159-21C3-5D511CA4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E2D97-C08B-702A-3642-BF5094384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4E2FB-A105-5C6C-ECA0-A2A03192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B819E-68CA-465F-8566-DACB5CC023B4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E84B-67EF-748D-9DBB-10F79DB75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D6606-B083-5376-1777-2C164295D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82A0D-B4CC-4A4F-B387-225981031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51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en.wikipedia.org/wiki/Microsoft_Power_BI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hyperlink" Target="https://fr.wikipedia.org/wiki/Microsoft_Exce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svg"/><Relationship Id="rId11" Type="http://schemas.openxmlformats.org/officeDocument/2006/relationships/hyperlink" Target="https://en.wikipedia.org/wiki/Microsoft_Power_BI" TargetMode="External"/><Relationship Id="rId5" Type="http://schemas.openxmlformats.org/officeDocument/2006/relationships/image" Target="../media/image22.png"/><Relationship Id="rId15" Type="http://schemas.microsoft.com/office/2007/relationships/hdphoto" Target="../media/hdphoto6.wdp"/><Relationship Id="rId10" Type="http://schemas.microsoft.com/office/2007/relationships/hdphoto" Target="../media/hdphoto5.wdp"/><Relationship Id="rId4" Type="http://schemas.openxmlformats.org/officeDocument/2006/relationships/image" Target="../media/image21.svg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EBAC-BCB1-4ECF-82ED-6FBC864B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AA46C215-3696-3835-77EF-66F999E62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" y="0"/>
            <a:ext cx="12181172" cy="6858000"/>
          </a:xfrm>
          <a:prstGeom prst="rect">
            <a:avLst/>
          </a:prstGeom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BCCE147-53E6-0989-3278-8D646985F9E0}"/>
              </a:ext>
            </a:extLst>
          </p:cNvPr>
          <p:cNvSpPr/>
          <p:nvPr/>
        </p:nvSpPr>
        <p:spPr>
          <a:xfrm>
            <a:off x="-5414" y="0"/>
            <a:ext cx="11676742" cy="6858000"/>
          </a:xfrm>
          <a:custGeom>
            <a:avLst/>
            <a:gdLst>
              <a:gd name="connsiteX0" fmla="*/ 0 w 11676742"/>
              <a:gd name="connsiteY0" fmla="*/ 0 h 6882906"/>
              <a:gd name="connsiteX1" fmla="*/ 11661774 w 11676742"/>
              <a:gd name="connsiteY1" fmla="*/ 0 h 6882906"/>
              <a:gd name="connsiteX2" fmla="*/ 11666724 w 11676742"/>
              <a:gd name="connsiteY2" fmla="*/ 65101 h 6882906"/>
              <a:gd name="connsiteX3" fmla="*/ 11676742 w 11676742"/>
              <a:gd name="connsiteY3" fmla="*/ 461297 h 6882906"/>
              <a:gd name="connsiteX4" fmla="*/ 8282268 w 11676742"/>
              <a:gd name="connsiteY4" fmla="*/ 6845537 h 6882906"/>
              <a:gd name="connsiteX5" fmla="*/ 8223978 w 11676742"/>
              <a:gd name="connsiteY5" fmla="*/ 6882906 h 6882906"/>
              <a:gd name="connsiteX6" fmla="*/ 0 w 11676742"/>
              <a:gd name="connsiteY6" fmla="*/ 6882906 h 6882906"/>
              <a:gd name="connsiteX7" fmla="*/ 0 w 11676742"/>
              <a:gd name="connsiteY7" fmla="*/ 0 h 68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76742" h="6882906">
                <a:moveTo>
                  <a:pt x="0" y="0"/>
                </a:moveTo>
                <a:lnTo>
                  <a:pt x="11661774" y="0"/>
                </a:lnTo>
                <a:lnTo>
                  <a:pt x="11666724" y="65101"/>
                </a:lnTo>
                <a:cubicBezTo>
                  <a:pt x="11673376" y="196326"/>
                  <a:pt x="11676742" y="328418"/>
                  <a:pt x="11676742" y="461297"/>
                </a:cubicBezTo>
                <a:cubicBezTo>
                  <a:pt x="11676742" y="3118868"/>
                  <a:pt x="10330250" y="5461948"/>
                  <a:pt x="8282268" y="6845537"/>
                </a:cubicBezTo>
                <a:lnTo>
                  <a:pt x="8223978" y="6882906"/>
                </a:lnTo>
                <a:lnTo>
                  <a:pt x="0" y="68829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8000">
                <a:schemeClr val="accent5">
                  <a:lumMod val="93000"/>
                  <a:alpha val="72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3E38632-6FB0-E72C-CAEE-31445BC20562}"/>
              </a:ext>
            </a:extLst>
          </p:cNvPr>
          <p:cNvGrpSpPr/>
          <p:nvPr/>
        </p:nvGrpSpPr>
        <p:grpSpPr>
          <a:xfrm>
            <a:off x="351851" y="6185535"/>
            <a:ext cx="314663" cy="409479"/>
            <a:chOff x="5414467" y="1131299"/>
            <a:chExt cx="424529" cy="55245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91C2B4A-94E4-1029-2B24-912A73EA39BD}"/>
                </a:ext>
              </a:extLst>
            </p:cNvPr>
            <p:cNvSpPr/>
            <p:nvPr/>
          </p:nvSpPr>
          <p:spPr>
            <a:xfrm>
              <a:off x="5482380" y="1263696"/>
              <a:ext cx="220980" cy="287559"/>
            </a:xfrm>
            <a:custGeom>
              <a:avLst/>
              <a:gdLst>
                <a:gd name="connsiteX0" fmla="*/ 220980 w 220980"/>
                <a:gd name="connsiteY0" fmla="*/ 143828 h 287559"/>
                <a:gd name="connsiteX1" fmla="*/ 0 w 220980"/>
                <a:gd name="connsiteY1" fmla="*/ 0 h 287559"/>
                <a:gd name="connsiteX2" fmla="*/ 0 w 220980"/>
                <a:gd name="connsiteY2" fmla="*/ 287560 h 287559"/>
                <a:gd name="connsiteX3" fmla="*/ 220980 w 220980"/>
                <a:gd name="connsiteY3" fmla="*/ 143828 h 28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80" h="287559">
                  <a:moveTo>
                    <a:pt x="220980" y="143828"/>
                  </a:moveTo>
                  <a:lnTo>
                    <a:pt x="0" y="0"/>
                  </a:lnTo>
                  <a:lnTo>
                    <a:pt x="0" y="287560"/>
                  </a:lnTo>
                  <a:lnTo>
                    <a:pt x="220980" y="1438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6463BB-C656-8CBB-FFB9-07AED8C94D9F}"/>
                </a:ext>
              </a:extLst>
            </p:cNvPr>
            <p:cNvSpPr/>
            <p:nvPr/>
          </p:nvSpPr>
          <p:spPr>
            <a:xfrm>
              <a:off x="5414467" y="1131299"/>
              <a:ext cx="424529" cy="552450"/>
            </a:xfrm>
            <a:custGeom>
              <a:avLst/>
              <a:gdLst>
                <a:gd name="connsiteX0" fmla="*/ -131 w 424529"/>
                <a:gd name="connsiteY0" fmla="*/ 552367 h 552450"/>
                <a:gd name="connsiteX1" fmla="*/ -131 w 424529"/>
                <a:gd name="connsiteY1" fmla="*/ -83 h 552450"/>
                <a:gd name="connsiteX2" fmla="*/ 424398 w 424529"/>
                <a:gd name="connsiteY2" fmla="*/ 276142 h 552450"/>
                <a:gd name="connsiteX3" fmla="*/ 13776 w 424529"/>
                <a:gd name="connsiteY3" fmla="*/ 25349 h 552450"/>
                <a:gd name="connsiteX4" fmla="*/ 13776 w 424529"/>
                <a:gd name="connsiteY4" fmla="*/ 526745 h 552450"/>
                <a:gd name="connsiteX5" fmla="*/ 398966 w 424529"/>
                <a:gd name="connsiteY5" fmla="*/ 276047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529" h="552450">
                  <a:moveTo>
                    <a:pt x="-131" y="552367"/>
                  </a:moveTo>
                  <a:lnTo>
                    <a:pt x="-131" y="-83"/>
                  </a:lnTo>
                  <a:lnTo>
                    <a:pt x="424398" y="276142"/>
                  </a:lnTo>
                  <a:close/>
                  <a:moveTo>
                    <a:pt x="13776" y="25349"/>
                  </a:moveTo>
                  <a:lnTo>
                    <a:pt x="13776" y="526745"/>
                  </a:lnTo>
                  <a:lnTo>
                    <a:pt x="398966" y="27604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8" name="Graphic 66">
            <a:extLst>
              <a:ext uri="{FF2B5EF4-FFF2-40B4-BE49-F238E27FC236}">
                <a16:creationId xmlns:a16="http://schemas.microsoft.com/office/drawing/2014/main" id="{56CDDEE5-B9EF-C77D-9441-0CCED34F85CE}"/>
              </a:ext>
            </a:extLst>
          </p:cNvPr>
          <p:cNvSpPr/>
          <p:nvPr/>
        </p:nvSpPr>
        <p:spPr>
          <a:xfrm flipV="1">
            <a:off x="10454030" y="182548"/>
            <a:ext cx="800701" cy="173793"/>
          </a:xfrm>
          <a:custGeom>
            <a:avLst/>
            <a:gdLst>
              <a:gd name="connsiteX0" fmla="*/ 728048 w 1200893"/>
              <a:gd name="connsiteY0" fmla="*/ 260656 h 260655"/>
              <a:gd name="connsiteX1" fmla="*/ 581136 w 1200893"/>
              <a:gd name="connsiteY1" fmla="*/ 113289 h 260655"/>
              <a:gd name="connsiteX2" fmla="*/ 441948 w 1200893"/>
              <a:gd name="connsiteY2" fmla="*/ 252931 h 260655"/>
              <a:gd name="connsiteX3" fmla="*/ 305335 w 1200893"/>
              <a:gd name="connsiteY3" fmla="*/ 115864 h 260655"/>
              <a:gd name="connsiteX4" fmla="*/ 171297 w 1200893"/>
              <a:gd name="connsiteY4" fmla="*/ 250357 h 260655"/>
              <a:gd name="connsiteX5" fmla="*/ 0 w 1200893"/>
              <a:gd name="connsiteY5" fmla="*/ 78454 h 260655"/>
              <a:gd name="connsiteX6" fmla="*/ 54070 w 1200893"/>
              <a:gd name="connsiteY6" fmla="*/ 24536 h 260655"/>
              <a:gd name="connsiteX7" fmla="*/ 171297 w 1200893"/>
              <a:gd name="connsiteY7" fmla="*/ 142217 h 260655"/>
              <a:gd name="connsiteX8" fmla="*/ 305335 w 1200893"/>
              <a:gd name="connsiteY8" fmla="*/ 7724 h 260655"/>
              <a:gd name="connsiteX9" fmla="*/ 441948 w 1200893"/>
              <a:gd name="connsiteY9" fmla="*/ 144792 h 260655"/>
              <a:gd name="connsiteX10" fmla="*/ 581136 w 1200893"/>
              <a:gd name="connsiteY10" fmla="*/ 5150 h 260655"/>
              <a:gd name="connsiteX11" fmla="*/ 728048 w 1200893"/>
              <a:gd name="connsiteY11" fmla="*/ 152516 h 260655"/>
              <a:gd name="connsiteX12" fmla="*/ 879958 w 1200893"/>
              <a:gd name="connsiteY12" fmla="*/ 0 h 260655"/>
              <a:gd name="connsiteX13" fmla="*/ 1026871 w 1200893"/>
              <a:gd name="connsiteY13" fmla="*/ 147367 h 260655"/>
              <a:gd name="connsiteX14" fmla="*/ 1146824 w 1200893"/>
              <a:gd name="connsiteY14" fmla="*/ 27111 h 260655"/>
              <a:gd name="connsiteX15" fmla="*/ 1200893 w 1200893"/>
              <a:gd name="connsiteY15" fmla="*/ 81029 h 260655"/>
              <a:gd name="connsiteX16" fmla="*/ 1026871 w 1200893"/>
              <a:gd name="connsiteY16" fmla="*/ 255506 h 260655"/>
              <a:gd name="connsiteX17" fmla="*/ 879958 w 1200893"/>
              <a:gd name="connsiteY17" fmla="*/ 108140 h 260655"/>
              <a:gd name="connsiteX18" fmla="*/ 728048 w 1200893"/>
              <a:gd name="connsiteY18" fmla="*/ 260656 h 26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0893" h="260655">
                <a:moveTo>
                  <a:pt x="728048" y="260656"/>
                </a:moveTo>
                <a:lnTo>
                  <a:pt x="581136" y="113289"/>
                </a:lnTo>
                <a:lnTo>
                  <a:pt x="441948" y="252931"/>
                </a:lnTo>
                <a:lnTo>
                  <a:pt x="305335" y="115864"/>
                </a:lnTo>
                <a:lnTo>
                  <a:pt x="171297" y="250357"/>
                </a:lnTo>
                <a:lnTo>
                  <a:pt x="0" y="78454"/>
                </a:lnTo>
                <a:lnTo>
                  <a:pt x="54070" y="24536"/>
                </a:lnTo>
                <a:lnTo>
                  <a:pt x="171297" y="142217"/>
                </a:lnTo>
                <a:lnTo>
                  <a:pt x="305335" y="7724"/>
                </a:lnTo>
                <a:lnTo>
                  <a:pt x="441948" y="144792"/>
                </a:lnTo>
                <a:lnTo>
                  <a:pt x="581136" y="5150"/>
                </a:lnTo>
                <a:lnTo>
                  <a:pt x="728048" y="152516"/>
                </a:lnTo>
                <a:lnTo>
                  <a:pt x="879958" y="0"/>
                </a:lnTo>
                <a:lnTo>
                  <a:pt x="1026871" y="147367"/>
                </a:lnTo>
                <a:lnTo>
                  <a:pt x="1146824" y="27111"/>
                </a:lnTo>
                <a:lnTo>
                  <a:pt x="1200893" y="81029"/>
                </a:lnTo>
                <a:lnTo>
                  <a:pt x="1026871" y="255506"/>
                </a:lnTo>
                <a:lnTo>
                  <a:pt x="879958" y="108140"/>
                </a:lnTo>
                <a:lnTo>
                  <a:pt x="728048" y="260656"/>
                </a:lnTo>
                <a:close/>
              </a:path>
            </a:pathLst>
          </a:custGeom>
          <a:solidFill>
            <a:schemeClr val="bg1"/>
          </a:solidFill>
          <a:ln w="1507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2D34DC9-DF83-82EA-5C0E-D503E26AB797}"/>
              </a:ext>
            </a:extLst>
          </p:cNvPr>
          <p:cNvSpPr/>
          <p:nvPr/>
        </p:nvSpPr>
        <p:spPr>
          <a:xfrm>
            <a:off x="8219249" y="0"/>
            <a:ext cx="3972751" cy="6858000"/>
          </a:xfrm>
          <a:custGeom>
            <a:avLst/>
            <a:gdLst>
              <a:gd name="connsiteX0" fmla="*/ 3435832 w 3972751"/>
              <a:gd name="connsiteY0" fmla="*/ 0 h 6858000"/>
              <a:gd name="connsiteX1" fmla="*/ 3972751 w 3972751"/>
              <a:gd name="connsiteY1" fmla="*/ 0 h 6858000"/>
              <a:gd name="connsiteX2" fmla="*/ 3972751 w 3972751"/>
              <a:gd name="connsiteY2" fmla="*/ 6858000 h 6858000"/>
              <a:gd name="connsiteX3" fmla="*/ 0 w 3972751"/>
              <a:gd name="connsiteY3" fmla="*/ 6858000 h 6858000"/>
              <a:gd name="connsiteX4" fmla="*/ 58257 w 3972751"/>
              <a:gd name="connsiteY4" fmla="*/ 6820766 h 6858000"/>
              <a:gd name="connsiteX5" fmla="*/ 3450779 w 3972751"/>
              <a:gd name="connsiteY5" fmla="*/ 459479 h 6858000"/>
              <a:gd name="connsiteX6" fmla="*/ 3440767 w 3972751"/>
              <a:gd name="connsiteY6" fmla="*/ 64707 h 6858000"/>
              <a:gd name="connsiteX7" fmla="*/ 3435832 w 397275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2751" h="6858000">
                <a:moveTo>
                  <a:pt x="3435832" y="0"/>
                </a:moveTo>
                <a:lnTo>
                  <a:pt x="3972751" y="0"/>
                </a:lnTo>
                <a:lnTo>
                  <a:pt x="3972751" y="6858000"/>
                </a:lnTo>
                <a:lnTo>
                  <a:pt x="0" y="6858000"/>
                </a:lnTo>
                <a:lnTo>
                  <a:pt x="58257" y="6820766"/>
                </a:lnTo>
                <a:cubicBezTo>
                  <a:pt x="2105061" y="5442151"/>
                  <a:pt x="3450779" y="3107495"/>
                  <a:pt x="3450779" y="459479"/>
                </a:cubicBezTo>
                <a:cubicBezTo>
                  <a:pt x="3450779" y="327077"/>
                  <a:pt x="3447415" y="195460"/>
                  <a:pt x="3440767" y="64707"/>
                </a:cubicBezTo>
                <a:lnTo>
                  <a:pt x="3435832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7BD2BE6-F91F-9523-E093-7F3BBAF93D15}"/>
              </a:ext>
            </a:extLst>
          </p:cNvPr>
          <p:cNvSpPr/>
          <p:nvPr/>
        </p:nvSpPr>
        <p:spPr>
          <a:xfrm>
            <a:off x="-1" y="-160"/>
            <a:ext cx="11655082" cy="6858160"/>
          </a:xfrm>
          <a:custGeom>
            <a:avLst/>
            <a:gdLst>
              <a:gd name="connsiteX0" fmla="*/ 0 w 11655082"/>
              <a:gd name="connsiteY0" fmla="*/ 0 h 6858160"/>
              <a:gd name="connsiteX1" fmla="*/ 11655070 w 11655082"/>
              <a:gd name="connsiteY1" fmla="*/ 0 h 6858160"/>
              <a:gd name="connsiteX2" fmla="*/ 11655082 w 11655082"/>
              <a:gd name="connsiteY2" fmla="*/ 160 h 6858160"/>
              <a:gd name="connsiteX3" fmla="*/ 1 w 11655082"/>
              <a:gd name="connsiteY3" fmla="*/ 160 h 6858160"/>
              <a:gd name="connsiteX4" fmla="*/ 1 w 11655082"/>
              <a:gd name="connsiteY4" fmla="*/ 6858160 h 6858160"/>
              <a:gd name="connsiteX5" fmla="*/ 0 w 11655082"/>
              <a:gd name="connsiteY5" fmla="*/ 6858160 h 6858160"/>
              <a:gd name="connsiteX6" fmla="*/ 0 w 11655082"/>
              <a:gd name="connsiteY6" fmla="*/ 0 h 685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5082" h="6858160">
                <a:moveTo>
                  <a:pt x="0" y="0"/>
                </a:moveTo>
                <a:lnTo>
                  <a:pt x="11655070" y="0"/>
                </a:lnTo>
                <a:lnTo>
                  <a:pt x="11655082" y="160"/>
                </a:lnTo>
                <a:lnTo>
                  <a:pt x="1" y="160"/>
                </a:lnTo>
                <a:lnTo>
                  <a:pt x="1" y="6858160"/>
                </a:lnTo>
                <a:lnTo>
                  <a:pt x="0" y="6858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8000">
                <a:schemeClr val="accent5">
                  <a:lumMod val="93000"/>
                  <a:alpha val="72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A701FAD-70F6-0288-978A-594A5938DD0A}"/>
              </a:ext>
            </a:extLst>
          </p:cNvPr>
          <p:cNvSpPr/>
          <p:nvPr/>
        </p:nvSpPr>
        <p:spPr>
          <a:xfrm>
            <a:off x="5673759" y="635290"/>
            <a:ext cx="5806720" cy="5806720"/>
          </a:xfrm>
          <a:custGeom>
            <a:avLst/>
            <a:gdLst>
              <a:gd name="connsiteX0" fmla="*/ 5117246 w 5117245"/>
              <a:gd name="connsiteY0" fmla="*/ 2558623 h 5117245"/>
              <a:gd name="connsiteX1" fmla="*/ 2558623 w 5117245"/>
              <a:gd name="connsiteY1" fmla="*/ 5117246 h 5117245"/>
              <a:gd name="connsiteX2" fmla="*/ 0 w 5117245"/>
              <a:gd name="connsiteY2" fmla="*/ 2558623 h 5117245"/>
              <a:gd name="connsiteX3" fmla="*/ 2558623 w 5117245"/>
              <a:gd name="connsiteY3" fmla="*/ 0 h 5117245"/>
              <a:gd name="connsiteX4" fmla="*/ 5117246 w 5117245"/>
              <a:gd name="connsiteY4" fmla="*/ 2558623 h 511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7245" h="5117245">
                <a:moveTo>
                  <a:pt x="5117246" y="2558623"/>
                </a:moveTo>
                <a:cubicBezTo>
                  <a:pt x="5117246" y="3971712"/>
                  <a:pt x="3971711" y="5117246"/>
                  <a:pt x="2558623" y="5117246"/>
                </a:cubicBezTo>
                <a:cubicBezTo>
                  <a:pt x="1145534" y="5117246"/>
                  <a:pt x="0" y="3971711"/>
                  <a:pt x="0" y="2558623"/>
                </a:cubicBezTo>
                <a:cubicBezTo>
                  <a:pt x="0" y="1145534"/>
                  <a:pt x="1145534" y="0"/>
                  <a:pt x="2558623" y="0"/>
                </a:cubicBezTo>
                <a:cubicBezTo>
                  <a:pt x="3971712" y="0"/>
                  <a:pt x="5117246" y="1145534"/>
                  <a:pt x="5117246" y="25586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429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28C6A12-CF88-7697-FB3E-B86BFC3F3104}"/>
              </a:ext>
            </a:extLst>
          </p:cNvPr>
          <p:cNvSpPr/>
          <p:nvPr/>
        </p:nvSpPr>
        <p:spPr>
          <a:xfrm>
            <a:off x="5964358" y="798575"/>
            <a:ext cx="5489915" cy="5489915"/>
          </a:xfrm>
          <a:custGeom>
            <a:avLst/>
            <a:gdLst>
              <a:gd name="connsiteX0" fmla="*/ 4838057 w 4838057"/>
              <a:gd name="connsiteY0" fmla="*/ 2419029 h 4838057"/>
              <a:gd name="connsiteX1" fmla="*/ 2419028 w 4838057"/>
              <a:gd name="connsiteY1" fmla="*/ 4838057 h 4838057"/>
              <a:gd name="connsiteX2" fmla="*/ -1 w 4838057"/>
              <a:gd name="connsiteY2" fmla="*/ 2419029 h 4838057"/>
              <a:gd name="connsiteX3" fmla="*/ 2419028 w 4838057"/>
              <a:gd name="connsiteY3" fmla="*/ 0 h 4838057"/>
              <a:gd name="connsiteX4" fmla="*/ 4838057 w 4838057"/>
              <a:gd name="connsiteY4" fmla="*/ 2419029 h 483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057" h="4838057">
                <a:moveTo>
                  <a:pt x="4838057" y="2419029"/>
                </a:moveTo>
                <a:cubicBezTo>
                  <a:pt x="4838057" y="3755021"/>
                  <a:pt x="3755021" y="4838057"/>
                  <a:pt x="2419028" y="4838057"/>
                </a:cubicBezTo>
                <a:cubicBezTo>
                  <a:pt x="1083035" y="4838057"/>
                  <a:pt x="-1" y="3755021"/>
                  <a:pt x="-1" y="2419029"/>
                </a:cubicBezTo>
                <a:cubicBezTo>
                  <a:pt x="-1" y="1083036"/>
                  <a:pt x="1083035" y="0"/>
                  <a:pt x="2419028" y="0"/>
                </a:cubicBezTo>
                <a:cubicBezTo>
                  <a:pt x="3755021" y="0"/>
                  <a:pt x="4838057" y="1083036"/>
                  <a:pt x="4838057" y="2419029"/>
                </a:cubicBezTo>
                <a:close/>
              </a:path>
            </a:pathLst>
          </a:custGeom>
          <a:solidFill>
            <a:schemeClr val="bg1"/>
          </a:solidFill>
          <a:ln w="20571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C78C25D-023D-0D7E-F0D9-2200827BA967}"/>
              </a:ext>
            </a:extLst>
          </p:cNvPr>
          <p:cNvGrpSpPr/>
          <p:nvPr/>
        </p:nvGrpSpPr>
        <p:grpSpPr>
          <a:xfrm flipH="1">
            <a:off x="0" y="-160"/>
            <a:ext cx="800701" cy="800476"/>
            <a:chOff x="10955484" y="-160"/>
            <a:chExt cx="1236517" cy="1236170"/>
          </a:xfrm>
          <a:solidFill>
            <a:schemeClr val="bg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D1D5D1E-A115-E4DE-E2E6-31435F19DDD2}"/>
                </a:ext>
              </a:extLst>
            </p:cNvPr>
            <p:cNvSpPr/>
            <p:nvPr/>
          </p:nvSpPr>
          <p:spPr>
            <a:xfrm>
              <a:off x="10955484" y="-159"/>
              <a:ext cx="1236516" cy="1236169"/>
            </a:xfrm>
            <a:custGeom>
              <a:avLst/>
              <a:gdLst>
                <a:gd name="connsiteX0" fmla="*/ 0 w 1236516"/>
                <a:gd name="connsiteY0" fmla="*/ 0 h 1236169"/>
                <a:gd name="connsiteX1" fmla="*/ 101135 w 1236516"/>
                <a:gd name="connsiteY1" fmla="*/ 0 h 1236169"/>
                <a:gd name="connsiteX2" fmla="*/ 100505 w 1236516"/>
                <a:gd name="connsiteY2" fmla="*/ 18693 h 1236169"/>
                <a:gd name="connsiteX3" fmla="*/ 1121312 w 1236516"/>
                <a:gd name="connsiteY3" fmla="*/ 1147199 h 1236169"/>
                <a:gd name="connsiteX4" fmla="*/ 1236516 w 1236516"/>
                <a:gd name="connsiteY4" fmla="*/ 1154824 h 1236169"/>
                <a:gd name="connsiteX5" fmla="*/ 1236516 w 1236516"/>
                <a:gd name="connsiteY5" fmla="*/ 1236169 h 1236169"/>
                <a:gd name="connsiteX6" fmla="*/ 1110198 w 1236516"/>
                <a:gd name="connsiteY6" fmla="*/ 1229790 h 1236169"/>
                <a:gd name="connsiteX7" fmla="*/ 6360 w 1236516"/>
                <a:gd name="connsiteY7" fmla="*/ 125951 h 1236169"/>
                <a:gd name="connsiteX8" fmla="*/ 0 w 1236516"/>
                <a:gd name="connsiteY8" fmla="*/ 0 h 123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516" h="1236169">
                  <a:moveTo>
                    <a:pt x="0" y="0"/>
                  </a:moveTo>
                  <a:lnTo>
                    <a:pt x="101135" y="0"/>
                  </a:lnTo>
                  <a:lnTo>
                    <a:pt x="100505" y="18693"/>
                  </a:lnTo>
                  <a:cubicBezTo>
                    <a:pt x="110288" y="602848"/>
                    <a:pt x="552642" y="1081101"/>
                    <a:pt x="1121312" y="1147199"/>
                  </a:cubicBezTo>
                  <a:lnTo>
                    <a:pt x="1236516" y="1154824"/>
                  </a:lnTo>
                  <a:lnTo>
                    <a:pt x="1236516" y="1236169"/>
                  </a:lnTo>
                  <a:lnTo>
                    <a:pt x="1110198" y="1229790"/>
                  </a:lnTo>
                  <a:cubicBezTo>
                    <a:pt x="528176" y="1170682"/>
                    <a:pt x="65468" y="707969"/>
                    <a:pt x="6360" y="1259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997E173-AF4B-AFE9-3E04-252B87313000}"/>
                </a:ext>
              </a:extLst>
            </p:cNvPr>
            <p:cNvSpPr/>
            <p:nvPr/>
          </p:nvSpPr>
          <p:spPr>
            <a:xfrm>
              <a:off x="11153172" y="-159"/>
              <a:ext cx="1038829" cy="1038483"/>
            </a:xfrm>
            <a:custGeom>
              <a:avLst/>
              <a:gdLst>
                <a:gd name="connsiteX0" fmla="*/ 0 w 1038829"/>
                <a:gd name="connsiteY0" fmla="*/ 0 h 1038483"/>
                <a:gd name="connsiteX1" fmla="*/ 99320 w 1038829"/>
                <a:gd name="connsiteY1" fmla="*/ 0 h 1038483"/>
                <a:gd name="connsiteX2" fmla="*/ 98776 w 1038829"/>
                <a:gd name="connsiteY2" fmla="*/ 16978 h 1038483"/>
                <a:gd name="connsiteX3" fmla="*/ 943586 w 1038829"/>
                <a:gd name="connsiteY3" fmla="*/ 950691 h 1038483"/>
                <a:gd name="connsiteX4" fmla="*/ 1038829 w 1038829"/>
                <a:gd name="connsiteY4" fmla="*/ 957141 h 1038483"/>
                <a:gd name="connsiteX5" fmla="*/ 1038829 w 1038829"/>
                <a:gd name="connsiteY5" fmla="*/ 1038483 h 1038483"/>
                <a:gd name="connsiteX6" fmla="*/ 932725 w 1038829"/>
                <a:gd name="connsiteY6" fmla="*/ 1033125 h 1038483"/>
                <a:gd name="connsiteX7" fmla="*/ 5339 w 1038829"/>
                <a:gd name="connsiteY7" fmla="*/ 105740 h 1038483"/>
                <a:gd name="connsiteX8" fmla="*/ 0 w 1038829"/>
                <a:gd name="connsiteY8" fmla="*/ 0 h 10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829" h="1038483">
                  <a:moveTo>
                    <a:pt x="0" y="0"/>
                  </a:moveTo>
                  <a:lnTo>
                    <a:pt x="99320" y="0"/>
                  </a:lnTo>
                  <a:lnTo>
                    <a:pt x="98776" y="16978"/>
                  </a:lnTo>
                  <a:cubicBezTo>
                    <a:pt x="107660" y="500020"/>
                    <a:pt x="473342" y="895362"/>
                    <a:pt x="943586" y="950691"/>
                  </a:cubicBezTo>
                  <a:lnTo>
                    <a:pt x="1038829" y="957141"/>
                  </a:lnTo>
                  <a:lnTo>
                    <a:pt x="1038829" y="1038483"/>
                  </a:lnTo>
                  <a:lnTo>
                    <a:pt x="932725" y="1033125"/>
                  </a:lnTo>
                  <a:cubicBezTo>
                    <a:pt x="443742" y="983465"/>
                    <a:pt x="54998" y="594719"/>
                    <a:pt x="5339" y="1057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60C1-D221-437D-C81D-839ADAA4D7A6}"/>
                </a:ext>
              </a:extLst>
            </p:cNvPr>
            <p:cNvSpPr/>
            <p:nvPr/>
          </p:nvSpPr>
          <p:spPr>
            <a:xfrm>
              <a:off x="11358958" y="-160"/>
              <a:ext cx="833042" cy="832698"/>
            </a:xfrm>
            <a:custGeom>
              <a:avLst/>
              <a:gdLst>
                <a:gd name="connsiteX0" fmla="*/ 0 w 833042"/>
                <a:gd name="connsiteY0" fmla="*/ 0 h 832698"/>
                <a:gd name="connsiteX1" fmla="*/ 81017 w 833042"/>
                <a:gd name="connsiteY1" fmla="*/ 0 h 832698"/>
                <a:gd name="connsiteX2" fmla="*/ 84875 w 833042"/>
                <a:gd name="connsiteY2" fmla="*/ 76418 h 832698"/>
                <a:gd name="connsiteX3" fmla="*/ 756264 w 833042"/>
                <a:gd name="connsiteY3" fmla="*/ 747801 h 832698"/>
                <a:gd name="connsiteX4" fmla="*/ 833042 w 833042"/>
                <a:gd name="connsiteY4" fmla="*/ 751678 h 832698"/>
                <a:gd name="connsiteX5" fmla="*/ 833042 w 833042"/>
                <a:gd name="connsiteY5" fmla="*/ 832698 h 832698"/>
                <a:gd name="connsiteX6" fmla="*/ 747981 w 833042"/>
                <a:gd name="connsiteY6" fmla="*/ 828402 h 832698"/>
                <a:gd name="connsiteX7" fmla="*/ 4277 w 833042"/>
                <a:gd name="connsiteY7" fmla="*/ 84698 h 832698"/>
                <a:gd name="connsiteX8" fmla="*/ 0 w 833042"/>
                <a:gd name="connsiteY8" fmla="*/ 0 h 83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3042" h="832698">
                  <a:moveTo>
                    <a:pt x="0" y="0"/>
                  </a:moveTo>
                  <a:lnTo>
                    <a:pt x="81017" y="0"/>
                  </a:lnTo>
                  <a:lnTo>
                    <a:pt x="84875" y="76418"/>
                  </a:lnTo>
                  <a:cubicBezTo>
                    <a:pt x="120826" y="430431"/>
                    <a:pt x="402259" y="711851"/>
                    <a:pt x="756264" y="747801"/>
                  </a:cubicBezTo>
                  <a:lnTo>
                    <a:pt x="833042" y="751678"/>
                  </a:lnTo>
                  <a:lnTo>
                    <a:pt x="833042" y="832698"/>
                  </a:lnTo>
                  <a:lnTo>
                    <a:pt x="747981" y="828402"/>
                  </a:lnTo>
                  <a:cubicBezTo>
                    <a:pt x="355846" y="788578"/>
                    <a:pt x="44100" y="476828"/>
                    <a:pt x="4277" y="8469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C5C4686-CBEC-1C1C-AE03-8A0C96978860}"/>
                </a:ext>
              </a:extLst>
            </p:cNvPr>
            <p:cNvSpPr/>
            <p:nvPr/>
          </p:nvSpPr>
          <p:spPr>
            <a:xfrm>
              <a:off x="11587662" y="-160"/>
              <a:ext cx="604338" cy="619124"/>
            </a:xfrm>
            <a:custGeom>
              <a:avLst/>
              <a:gdLst>
                <a:gd name="connsiteX0" fmla="*/ 0 w 604338"/>
                <a:gd name="connsiteY0" fmla="*/ 0 h 619124"/>
                <a:gd name="connsiteX1" fmla="*/ 65900 w 604338"/>
                <a:gd name="connsiteY1" fmla="*/ 0 h 619124"/>
                <a:gd name="connsiteX2" fmla="*/ 76794 w 604338"/>
                <a:gd name="connsiteY2" fmla="*/ 108059 h 619124"/>
                <a:gd name="connsiteX3" fmla="*/ 495914 w 604338"/>
                <a:gd name="connsiteY3" fmla="*/ 527176 h 619124"/>
                <a:gd name="connsiteX4" fmla="*/ 604338 w 604338"/>
                <a:gd name="connsiteY4" fmla="*/ 538106 h 619124"/>
                <a:gd name="connsiteX5" fmla="*/ 604338 w 604338"/>
                <a:gd name="connsiteY5" fmla="*/ 619124 h 619124"/>
                <a:gd name="connsiteX6" fmla="*/ 479842 w 604338"/>
                <a:gd name="connsiteY6" fmla="*/ 603685 h 619124"/>
                <a:gd name="connsiteX7" fmla="*/ 8582 w 604338"/>
                <a:gd name="connsiteY7" fmla="*/ 110376 h 619124"/>
                <a:gd name="connsiteX8" fmla="*/ 0 w 604338"/>
                <a:gd name="connsiteY8" fmla="*/ 0 h 61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338" h="619124">
                  <a:moveTo>
                    <a:pt x="0" y="0"/>
                  </a:moveTo>
                  <a:lnTo>
                    <a:pt x="65900" y="0"/>
                  </a:lnTo>
                  <a:lnTo>
                    <a:pt x="76794" y="108059"/>
                  </a:lnTo>
                  <a:cubicBezTo>
                    <a:pt x="119842" y="318432"/>
                    <a:pt x="285540" y="484128"/>
                    <a:pt x="495914" y="527176"/>
                  </a:cubicBezTo>
                  <a:lnTo>
                    <a:pt x="604338" y="538106"/>
                  </a:lnTo>
                  <a:lnTo>
                    <a:pt x="604338" y="619124"/>
                  </a:lnTo>
                  <a:lnTo>
                    <a:pt x="479842" y="603685"/>
                  </a:lnTo>
                  <a:cubicBezTo>
                    <a:pt x="238893" y="548605"/>
                    <a:pt x="52581" y="353582"/>
                    <a:pt x="8582" y="11037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490F2C-3C60-F583-0813-0C35441CD491}"/>
                </a:ext>
              </a:extLst>
            </p:cNvPr>
            <p:cNvSpPr/>
            <p:nvPr/>
          </p:nvSpPr>
          <p:spPr>
            <a:xfrm>
              <a:off x="11762082" y="-160"/>
              <a:ext cx="429919" cy="430840"/>
            </a:xfrm>
            <a:custGeom>
              <a:avLst/>
              <a:gdLst>
                <a:gd name="connsiteX0" fmla="*/ 81 w 429919"/>
                <a:gd name="connsiteY0" fmla="*/ 0 h 430840"/>
                <a:gd name="connsiteX1" fmla="*/ 81229 w 429919"/>
                <a:gd name="connsiteY1" fmla="*/ 0 h 430840"/>
                <a:gd name="connsiteX2" fmla="*/ 81017 w 429919"/>
                <a:gd name="connsiteY2" fmla="*/ 2103 h 430840"/>
                <a:gd name="connsiteX3" fmla="*/ 359706 w 429919"/>
                <a:gd name="connsiteY3" fmla="*/ 344038 h 430840"/>
                <a:gd name="connsiteX4" fmla="*/ 429919 w 429919"/>
                <a:gd name="connsiteY4" fmla="*/ 351116 h 430840"/>
                <a:gd name="connsiteX5" fmla="*/ 429919 w 429919"/>
                <a:gd name="connsiteY5" fmla="*/ 430840 h 430840"/>
                <a:gd name="connsiteX6" fmla="*/ 343378 w 429919"/>
                <a:gd name="connsiteY6" fmla="*/ 422116 h 430840"/>
                <a:gd name="connsiteX7" fmla="*/ 0 w 429919"/>
                <a:gd name="connsiteY7" fmla="*/ 806 h 430840"/>
                <a:gd name="connsiteX8" fmla="*/ 81 w 429919"/>
                <a:gd name="connsiteY8" fmla="*/ 0 h 43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919" h="430840">
                  <a:moveTo>
                    <a:pt x="81" y="0"/>
                  </a:moveTo>
                  <a:lnTo>
                    <a:pt x="81229" y="0"/>
                  </a:lnTo>
                  <a:lnTo>
                    <a:pt x="81017" y="2103"/>
                  </a:lnTo>
                  <a:cubicBezTo>
                    <a:pt x="81017" y="170768"/>
                    <a:pt x="200659" y="311492"/>
                    <a:pt x="359706" y="344038"/>
                  </a:cubicBezTo>
                  <a:lnTo>
                    <a:pt x="429919" y="351116"/>
                  </a:lnTo>
                  <a:lnTo>
                    <a:pt x="429919" y="430840"/>
                  </a:lnTo>
                  <a:lnTo>
                    <a:pt x="343378" y="422116"/>
                  </a:lnTo>
                  <a:cubicBezTo>
                    <a:pt x="147413" y="382017"/>
                    <a:pt x="0" y="208632"/>
                    <a:pt x="0" y="806"/>
                  </a:cubicBezTo>
                  <a:lnTo>
                    <a:pt x="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57A2D0B-CB7D-FBB6-8055-244391AC055B}"/>
                </a:ext>
              </a:extLst>
            </p:cNvPr>
            <p:cNvSpPr/>
            <p:nvPr/>
          </p:nvSpPr>
          <p:spPr>
            <a:xfrm>
              <a:off x="11952314" y="-160"/>
              <a:ext cx="239687" cy="239606"/>
            </a:xfrm>
            <a:custGeom>
              <a:avLst/>
              <a:gdLst>
                <a:gd name="connsiteX0" fmla="*/ 16 w 239687"/>
                <a:gd name="connsiteY0" fmla="*/ 0 h 239606"/>
                <a:gd name="connsiteX1" fmla="*/ 239687 w 239687"/>
                <a:gd name="connsiteY1" fmla="*/ 0 h 239606"/>
                <a:gd name="connsiteX2" fmla="*/ 239687 w 239687"/>
                <a:gd name="connsiteY2" fmla="*/ 239606 h 239606"/>
                <a:gd name="connsiteX3" fmla="*/ 191801 w 239687"/>
                <a:gd name="connsiteY3" fmla="*/ 234848 h 239606"/>
                <a:gd name="connsiteX4" fmla="*/ 0 w 239687"/>
                <a:gd name="connsiteY4" fmla="*/ 160 h 239606"/>
                <a:gd name="connsiteX5" fmla="*/ 16 w 239687"/>
                <a:gd name="connsiteY5" fmla="*/ 0 h 23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87" h="239606">
                  <a:moveTo>
                    <a:pt x="16" y="0"/>
                  </a:moveTo>
                  <a:lnTo>
                    <a:pt x="239687" y="0"/>
                  </a:lnTo>
                  <a:lnTo>
                    <a:pt x="239687" y="239606"/>
                  </a:lnTo>
                  <a:lnTo>
                    <a:pt x="191801" y="234848"/>
                  </a:lnTo>
                  <a:cubicBezTo>
                    <a:pt x="82491" y="212641"/>
                    <a:pt x="158" y="116050"/>
                    <a:pt x="0" y="16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4" name="Graphic 56">
            <a:extLst>
              <a:ext uri="{FF2B5EF4-FFF2-40B4-BE49-F238E27FC236}">
                <a16:creationId xmlns:a16="http://schemas.microsoft.com/office/drawing/2014/main" id="{A41D2E52-F151-4D22-7F8D-09F6DF974576}"/>
              </a:ext>
            </a:extLst>
          </p:cNvPr>
          <p:cNvSpPr/>
          <p:nvPr/>
        </p:nvSpPr>
        <p:spPr>
          <a:xfrm>
            <a:off x="11233381" y="5759797"/>
            <a:ext cx="229015" cy="228865"/>
          </a:xfrm>
          <a:custGeom>
            <a:avLst/>
            <a:gdLst>
              <a:gd name="connsiteX0" fmla="*/ 46879 w 100773"/>
              <a:gd name="connsiteY0" fmla="*/ 100272 h 100707"/>
              <a:gd name="connsiteX1" fmla="*/ -365 w 100773"/>
              <a:gd name="connsiteY1" fmla="*/ 46932 h 100707"/>
              <a:gd name="connsiteX2" fmla="*/ 52975 w 100773"/>
              <a:gd name="connsiteY2" fmla="*/ -322 h 100707"/>
              <a:gd name="connsiteX3" fmla="*/ 100314 w 100773"/>
              <a:gd name="connsiteY3" fmla="*/ 49980 h 100707"/>
              <a:gd name="connsiteX4" fmla="*/ 46879 w 100773"/>
              <a:gd name="connsiteY4" fmla="*/ 100272 h 100707"/>
              <a:gd name="connsiteX5" fmla="*/ 46879 w 100773"/>
              <a:gd name="connsiteY5" fmla="*/ 13880 h 100707"/>
              <a:gd name="connsiteX6" fmla="*/ 12836 w 100773"/>
              <a:gd name="connsiteY6" fmla="*/ 51923 h 100707"/>
              <a:gd name="connsiteX7" fmla="*/ 50879 w 100773"/>
              <a:gd name="connsiteY7" fmla="*/ 85965 h 100707"/>
              <a:gd name="connsiteX8" fmla="*/ 84979 w 100773"/>
              <a:gd name="connsiteY8" fmla="*/ 49980 h 100707"/>
              <a:gd name="connsiteX9" fmla="*/ 46879 w 100773"/>
              <a:gd name="connsiteY9" fmla="*/ 13880 h 10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773" h="100707">
                <a:moveTo>
                  <a:pt x="46879" y="100272"/>
                </a:moveTo>
                <a:cubicBezTo>
                  <a:pt x="19104" y="98586"/>
                  <a:pt x="-2051" y="74707"/>
                  <a:pt x="-365" y="46932"/>
                </a:cubicBezTo>
                <a:cubicBezTo>
                  <a:pt x="1311" y="19147"/>
                  <a:pt x="25200" y="-1998"/>
                  <a:pt x="52975" y="-322"/>
                </a:cubicBezTo>
                <a:cubicBezTo>
                  <a:pt x="79569" y="1298"/>
                  <a:pt x="100314" y="23338"/>
                  <a:pt x="100314" y="49980"/>
                </a:cubicBezTo>
                <a:cubicBezTo>
                  <a:pt x="99381" y="78593"/>
                  <a:pt x="75501" y="101072"/>
                  <a:pt x="46879" y="100272"/>
                </a:cubicBezTo>
                <a:close/>
                <a:moveTo>
                  <a:pt x="46879" y="13880"/>
                </a:moveTo>
                <a:cubicBezTo>
                  <a:pt x="26972" y="14985"/>
                  <a:pt x="11731" y="32016"/>
                  <a:pt x="12836" y="51923"/>
                </a:cubicBezTo>
                <a:cubicBezTo>
                  <a:pt x="13941" y="71830"/>
                  <a:pt x="30972" y="87070"/>
                  <a:pt x="50879" y="85965"/>
                </a:cubicBezTo>
                <a:cubicBezTo>
                  <a:pt x="69986" y="84908"/>
                  <a:pt x="84950" y="69115"/>
                  <a:pt x="84979" y="49980"/>
                </a:cubicBezTo>
                <a:cubicBezTo>
                  <a:pt x="84360" y="29520"/>
                  <a:pt x="67339" y="13404"/>
                  <a:pt x="46879" y="138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32420CE-A828-424D-E393-822A8513F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668" r="625" b="625"/>
          <a:stretch>
            <a:fillRect/>
          </a:stretch>
        </p:blipFill>
        <p:spPr>
          <a:xfrm>
            <a:off x="6121530" y="914748"/>
            <a:ext cx="5425004" cy="5425004"/>
          </a:xfrm>
          <a:custGeom>
            <a:avLst/>
            <a:gdLst>
              <a:gd name="connsiteX0" fmla="*/ 2712502 w 5425004"/>
              <a:gd name="connsiteY0" fmla="*/ 0 h 5425004"/>
              <a:gd name="connsiteX1" fmla="*/ 5425004 w 5425004"/>
              <a:gd name="connsiteY1" fmla="*/ 2712502 h 5425004"/>
              <a:gd name="connsiteX2" fmla="*/ 2712502 w 5425004"/>
              <a:gd name="connsiteY2" fmla="*/ 5425004 h 5425004"/>
              <a:gd name="connsiteX3" fmla="*/ 0 w 5425004"/>
              <a:gd name="connsiteY3" fmla="*/ 2712502 h 5425004"/>
              <a:gd name="connsiteX4" fmla="*/ 2712502 w 5425004"/>
              <a:gd name="connsiteY4" fmla="*/ 0 h 54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5004" h="5425004">
                <a:moveTo>
                  <a:pt x="2712502" y="0"/>
                </a:moveTo>
                <a:cubicBezTo>
                  <a:pt x="4210575" y="0"/>
                  <a:pt x="5425004" y="1214429"/>
                  <a:pt x="5425004" y="2712502"/>
                </a:cubicBezTo>
                <a:cubicBezTo>
                  <a:pt x="5425004" y="4210575"/>
                  <a:pt x="4210575" y="5425004"/>
                  <a:pt x="2712502" y="5425004"/>
                </a:cubicBezTo>
                <a:cubicBezTo>
                  <a:pt x="1214429" y="5425004"/>
                  <a:pt x="0" y="4210575"/>
                  <a:pt x="0" y="2712502"/>
                </a:cubicBezTo>
                <a:cubicBezTo>
                  <a:pt x="0" y="1214429"/>
                  <a:pt x="1214429" y="0"/>
                  <a:pt x="2712502" y="0"/>
                </a:cubicBezTo>
                <a:close/>
              </a:path>
            </a:pathLst>
          </a:cu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915FAA8-E27E-B2D6-927C-811F097F10A0}"/>
              </a:ext>
            </a:extLst>
          </p:cNvPr>
          <p:cNvGrpSpPr/>
          <p:nvPr/>
        </p:nvGrpSpPr>
        <p:grpSpPr>
          <a:xfrm flipV="1">
            <a:off x="11391299" y="6057524"/>
            <a:ext cx="800701" cy="800476"/>
            <a:chOff x="10955484" y="-160"/>
            <a:chExt cx="1236517" cy="1236170"/>
          </a:xfrm>
          <a:solidFill>
            <a:schemeClr val="bg1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A40242-66F9-3F47-EFA1-B8AACBBE29D5}"/>
                </a:ext>
              </a:extLst>
            </p:cNvPr>
            <p:cNvSpPr/>
            <p:nvPr/>
          </p:nvSpPr>
          <p:spPr>
            <a:xfrm>
              <a:off x="10955484" y="-159"/>
              <a:ext cx="1236516" cy="1236169"/>
            </a:xfrm>
            <a:custGeom>
              <a:avLst/>
              <a:gdLst>
                <a:gd name="connsiteX0" fmla="*/ 0 w 1236516"/>
                <a:gd name="connsiteY0" fmla="*/ 0 h 1236169"/>
                <a:gd name="connsiteX1" fmla="*/ 101135 w 1236516"/>
                <a:gd name="connsiteY1" fmla="*/ 0 h 1236169"/>
                <a:gd name="connsiteX2" fmla="*/ 100505 w 1236516"/>
                <a:gd name="connsiteY2" fmla="*/ 18693 h 1236169"/>
                <a:gd name="connsiteX3" fmla="*/ 1121312 w 1236516"/>
                <a:gd name="connsiteY3" fmla="*/ 1147199 h 1236169"/>
                <a:gd name="connsiteX4" fmla="*/ 1236516 w 1236516"/>
                <a:gd name="connsiteY4" fmla="*/ 1154824 h 1236169"/>
                <a:gd name="connsiteX5" fmla="*/ 1236516 w 1236516"/>
                <a:gd name="connsiteY5" fmla="*/ 1236169 h 1236169"/>
                <a:gd name="connsiteX6" fmla="*/ 1110198 w 1236516"/>
                <a:gd name="connsiteY6" fmla="*/ 1229790 h 1236169"/>
                <a:gd name="connsiteX7" fmla="*/ 6360 w 1236516"/>
                <a:gd name="connsiteY7" fmla="*/ 125951 h 1236169"/>
                <a:gd name="connsiteX8" fmla="*/ 0 w 1236516"/>
                <a:gd name="connsiteY8" fmla="*/ 0 h 123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516" h="1236169">
                  <a:moveTo>
                    <a:pt x="0" y="0"/>
                  </a:moveTo>
                  <a:lnTo>
                    <a:pt x="101135" y="0"/>
                  </a:lnTo>
                  <a:lnTo>
                    <a:pt x="100505" y="18693"/>
                  </a:lnTo>
                  <a:cubicBezTo>
                    <a:pt x="110288" y="602848"/>
                    <a:pt x="552642" y="1081101"/>
                    <a:pt x="1121312" y="1147199"/>
                  </a:cubicBezTo>
                  <a:lnTo>
                    <a:pt x="1236516" y="1154824"/>
                  </a:lnTo>
                  <a:lnTo>
                    <a:pt x="1236516" y="1236169"/>
                  </a:lnTo>
                  <a:lnTo>
                    <a:pt x="1110198" y="1229790"/>
                  </a:lnTo>
                  <a:cubicBezTo>
                    <a:pt x="528176" y="1170682"/>
                    <a:pt x="65468" y="707969"/>
                    <a:pt x="6360" y="1259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8B5A86E-2414-9888-C605-FB43EDB30735}"/>
                </a:ext>
              </a:extLst>
            </p:cNvPr>
            <p:cNvSpPr/>
            <p:nvPr/>
          </p:nvSpPr>
          <p:spPr>
            <a:xfrm>
              <a:off x="11153172" y="-159"/>
              <a:ext cx="1038829" cy="1038483"/>
            </a:xfrm>
            <a:custGeom>
              <a:avLst/>
              <a:gdLst>
                <a:gd name="connsiteX0" fmla="*/ 0 w 1038829"/>
                <a:gd name="connsiteY0" fmla="*/ 0 h 1038483"/>
                <a:gd name="connsiteX1" fmla="*/ 99320 w 1038829"/>
                <a:gd name="connsiteY1" fmla="*/ 0 h 1038483"/>
                <a:gd name="connsiteX2" fmla="*/ 98776 w 1038829"/>
                <a:gd name="connsiteY2" fmla="*/ 16978 h 1038483"/>
                <a:gd name="connsiteX3" fmla="*/ 943586 w 1038829"/>
                <a:gd name="connsiteY3" fmla="*/ 950691 h 1038483"/>
                <a:gd name="connsiteX4" fmla="*/ 1038829 w 1038829"/>
                <a:gd name="connsiteY4" fmla="*/ 957141 h 1038483"/>
                <a:gd name="connsiteX5" fmla="*/ 1038829 w 1038829"/>
                <a:gd name="connsiteY5" fmla="*/ 1038483 h 1038483"/>
                <a:gd name="connsiteX6" fmla="*/ 932725 w 1038829"/>
                <a:gd name="connsiteY6" fmla="*/ 1033125 h 1038483"/>
                <a:gd name="connsiteX7" fmla="*/ 5339 w 1038829"/>
                <a:gd name="connsiteY7" fmla="*/ 105740 h 1038483"/>
                <a:gd name="connsiteX8" fmla="*/ 0 w 1038829"/>
                <a:gd name="connsiteY8" fmla="*/ 0 h 10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829" h="1038483">
                  <a:moveTo>
                    <a:pt x="0" y="0"/>
                  </a:moveTo>
                  <a:lnTo>
                    <a:pt x="99320" y="0"/>
                  </a:lnTo>
                  <a:lnTo>
                    <a:pt x="98776" y="16978"/>
                  </a:lnTo>
                  <a:cubicBezTo>
                    <a:pt x="107660" y="500020"/>
                    <a:pt x="473342" y="895362"/>
                    <a:pt x="943586" y="950691"/>
                  </a:cubicBezTo>
                  <a:lnTo>
                    <a:pt x="1038829" y="957141"/>
                  </a:lnTo>
                  <a:lnTo>
                    <a:pt x="1038829" y="1038483"/>
                  </a:lnTo>
                  <a:lnTo>
                    <a:pt x="932725" y="1033125"/>
                  </a:lnTo>
                  <a:cubicBezTo>
                    <a:pt x="443742" y="983465"/>
                    <a:pt x="54998" y="594719"/>
                    <a:pt x="5339" y="1057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B92C633-F752-06F0-6A36-7D04E7F06D05}"/>
                </a:ext>
              </a:extLst>
            </p:cNvPr>
            <p:cNvSpPr/>
            <p:nvPr/>
          </p:nvSpPr>
          <p:spPr>
            <a:xfrm>
              <a:off x="11358958" y="-160"/>
              <a:ext cx="833042" cy="832698"/>
            </a:xfrm>
            <a:custGeom>
              <a:avLst/>
              <a:gdLst>
                <a:gd name="connsiteX0" fmla="*/ 0 w 833042"/>
                <a:gd name="connsiteY0" fmla="*/ 0 h 832698"/>
                <a:gd name="connsiteX1" fmla="*/ 81017 w 833042"/>
                <a:gd name="connsiteY1" fmla="*/ 0 h 832698"/>
                <a:gd name="connsiteX2" fmla="*/ 84875 w 833042"/>
                <a:gd name="connsiteY2" fmla="*/ 76418 h 832698"/>
                <a:gd name="connsiteX3" fmla="*/ 756264 w 833042"/>
                <a:gd name="connsiteY3" fmla="*/ 747801 h 832698"/>
                <a:gd name="connsiteX4" fmla="*/ 833042 w 833042"/>
                <a:gd name="connsiteY4" fmla="*/ 751678 h 832698"/>
                <a:gd name="connsiteX5" fmla="*/ 833042 w 833042"/>
                <a:gd name="connsiteY5" fmla="*/ 832698 h 832698"/>
                <a:gd name="connsiteX6" fmla="*/ 747981 w 833042"/>
                <a:gd name="connsiteY6" fmla="*/ 828402 h 832698"/>
                <a:gd name="connsiteX7" fmla="*/ 4277 w 833042"/>
                <a:gd name="connsiteY7" fmla="*/ 84698 h 832698"/>
                <a:gd name="connsiteX8" fmla="*/ 0 w 833042"/>
                <a:gd name="connsiteY8" fmla="*/ 0 h 83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3042" h="832698">
                  <a:moveTo>
                    <a:pt x="0" y="0"/>
                  </a:moveTo>
                  <a:lnTo>
                    <a:pt x="81017" y="0"/>
                  </a:lnTo>
                  <a:lnTo>
                    <a:pt x="84875" y="76418"/>
                  </a:lnTo>
                  <a:cubicBezTo>
                    <a:pt x="120826" y="430431"/>
                    <a:pt x="402259" y="711851"/>
                    <a:pt x="756264" y="747801"/>
                  </a:cubicBezTo>
                  <a:lnTo>
                    <a:pt x="833042" y="751678"/>
                  </a:lnTo>
                  <a:lnTo>
                    <a:pt x="833042" y="832698"/>
                  </a:lnTo>
                  <a:lnTo>
                    <a:pt x="747981" y="828402"/>
                  </a:lnTo>
                  <a:cubicBezTo>
                    <a:pt x="355846" y="788578"/>
                    <a:pt x="44100" y="476828"/>
                    <a:pt x="4277" y="8469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62491CA-5E62-4243-655D-6C99EAF4C2F1}"/>
                </a:ext>
              </a:extLst>
            </p:cNvPr>
            <p:cNvSpPr/>
            <p:nvPr/>
          </p:nvSpPr>
          <p:spPr>
            <a:xfrm>
              <a:off x="11587662" y="-160"/>
              <a:ext cx="604338" cy="619124"/>
            </a:xfrm>
            <a:custGeom>
              <a:avLst/>
              <a:gdLst>
                <a:gd name="connsiteX0" fmla="*/ 0 w 604338"/>
                <a:gd name="connsiteY0" fmla="*/ 0 h 619124"/>
                <a:gd name="connsiteX1" fmla="*/ 65900 w 604338"/>
                <a:gd name="connsiteY1" fmla="*/ 0 h 619124"/>
                <a:gd name="connsiteX2" fmla="*/ 76794 w 604338"/>
                <a:gd name="connsiteY2" fmla="*/ 108059 h 619124"/>
                <a:gd name="connsiteX3" fmla="*/ 495914 w 604338"/>
                <a:gd name="connsiteY3" fmla="*/ 527176 h 619124"/>
                <a:gd name="connsiteX4" fmla="*/ 604338 w 604338"/>
                <a:gd name="connsiteY4" fmla="*/ 538106 h 619124"/>
                <a:gd name="connsiteX5" fmla="*/ 604338 w 604338"/>
                <a:gd name="connsiteY5" fmla="*/ 619124 h 619124"/>
                <a:gd name="connsiteX6" fmla="*/ 479842 w 604338"/>
                <a:gd name="connsiteY6" fmla="*/ 603685 h 619124"/>
                <a:gd name="connsiteX7" fmla="*/ 8582 w 604338"/>
                <a:gd name="connsiteY7" fmla="*/ 110376 h 619124"/>
                <a:gd name="connsiteX8" fmla="*/ 0 w 604338"/>
                <a:gd name="connsiteY8" fmla="*/ 0 h 61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338" h="619124">
                  <a:moveTo>
                    <a:pt x="0" y="0"/>
                  </a:moveTo>
                  <a:lnTo>
                    <a:pt x="65900" y="0"/>
                  </a:lnTo>
                  <a:lnTo>
                    <a:pt x="76794" y="108059"/>
                  </a:lnTo>
                  <a:cubicBezTo>
                    <a:pt x="119842" y="318432"/>
                    <a:pt x="285540" y="484128"/>
                    <a:pt x="495914" y="527176"/>
                  </a:cubicBezTo>
                  <a:lnTo>
                    <a:pt x="604338" y="538106"/>
                  </a:lnTo>
                  <a:lnTo>
                    <a:pt x="604338" y="619124"/>
                  </a:lnTo>
                  <a:lnTo>
                    <a:pt x="479842" y="603685"/>
                  </a:lnTo>
                  <a:cubicBezTo>
                    <a:pt x="238893" y="548605"/>
                    <a:pt x="52581" y="353582"/>
                    <a:pt x="8582" y="11037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A3441BF-B964-42D2-C213-6DE9C8EA7C2F}"/>
                </a:ext>
              </a:extLst>
            </p:cNvPr>
            <p:cNvSpPr/>
            <p:nvPr/>
          </p:nvSpPr>
          <p:spPr>
            <a:xfrm>
              <a:off x="11762082" y="-160"/>
              <a:ext cx="429919" cy="430840"/>
            </a:xfrm>
            <a:custGeom>
              <a:avLst/>
              <a:gdLst>
                <a:gd name="connsiteX0" fmla="*/ 81 w 429919"/>
                <a:gd name="connsiteY0" fmla="*/ 0 h 430840"/>
                <a:gd name="connsiteX1" fmla="*/ 81229 w 429919"/>
                <a:gd name="connsiteY1" fmla="*/ 0 h 430840"/>
                <a:gd name="connsiteX2" fmla="*/ 81017 w 429919"/>
                <a:gd name="connsiteY2" fmla="*/ 2103 h 430840"/>
                <a:gd name="connsiteX3" fmla="*/ 359706 w 429919"/>
                <a:gd name="connsiteY3" fmla="*/ 344038 h 430840"/>
                <a:gd name="connsiteX4" fmla="*/ 429919 w 429919"/>
                <a:gd name="connsiteY4" fmla="*/ 351116 h 430840"/>
                <a:gd name="connsiteX5" fmla="*/ 429919 w 429919"/>
                <a:gd name="connsiteY5" fmla="*/ 430840 h 430840"/>
                <a:gd name="connsiteX6" fmla="*/ 343378 w 429919"/>
                <a:gd name="connsiteY6" fmla="*/ 422116 h 430840"/>
                <a:gd name="connsiteX7" fmla="*/ 0 w 429919"/>
                <a:gd name="connsiteY7" fmla="*/ 806 h 430840"/>
                <a:gd name="connsiteX8" fmla="*/ 81 w 429919"/>
                <a:gd name="connsiteY8" fmla="*/ 0 h 43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919" h="430840">
                  <a:moveTo>
                    <a:pt x="81" y="0"/>
                  </a:moveTo>
                  <a:lnTo>
                    <a:pt x="81229" y="0"/>
                  </a:lnTo>
                  <a:lnTo>
                    <a:pt x="81017" y="2103"/>
                  </a:lnTo>
                  <a:cubicBezTo>
                    <a:pt x="81017" y="170768"/>
                    <a:pt x="200659" y="311492"/>
                    <a:pt x="359706" y="344038"/>
                  </a:cubicBezTo>
                  <a:lnTo>
                    <a:pt x="429919" y="351116"/>
                  </a:lnTo>
                  <a:lnTo>
                    <a:pt x="429919" y="430840"/>
                  </a:lnTo>
                  <a:lnTo>
                    <a:pt x="343378" y="422116"/>
                  </a:lnTo>
                  <a:cubicBezTo>
                    <a:pt x="147413" y="382017"/>
                    <a:pt x="0" y="208632"/>
                    <a:pt x="0" y="806"/>
                  </a:cubicBezTo>
                  <a:lnTo>
                    <a:pt x="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F02B519-F2DE-73BA-CC74-A1C3B5AD9E85}"/>
                </a:ext>
              </a:extLst>
            </p:cNvPr>
            <p:cNvSpPr/>
            <p:nvPr/>
          </p:nvSpPr>
          <p:spPr>
            <a:xfrm>
              <a:off x="11952314" y="-160"/>
              <a:ext cx="239687" cy="239606"/>
            </a:xfrm>
            <a:custGeom>
              <a:avLst/>
              <a:gdLst>
                <a:gd name="connsiteX0" fmla="*/ 16 w 239687"/>
                <a:gd name="connsiteY0" fmla="*/ 0 h 239606"/>
                <a:gd name="connsiteX1" fmla="*/ 239687 w 239687"/>
                <a:gd name="connsiteY1" fmla="*/ 0 h 239606"/>
                <a:gd name="connsiteX2" fmla="*/ 239687 w 239687"/>
                <a:gd name="connsiteY2" fmla="*/ 239606 h 239606"/>
                <a:gd name="connsiteX3" fmla="*/ 191801 w 239687"/>
                <a:gd name="connsiteY3" fmla="*/ 234848 h 239606"/>
                <a:gd name="connsiteX4" fmla="*/ 0 w 239687"/>
                <a:gd name="connsiteY4" fmla="*/ 160 h 239606"/>
                <a:gd name="connsiteX5" fmla="*/ 16 w 239687"/>
                <a:gd name="connsiteY5" fmla="*/ 0 h 23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87" h="239606">
                  <a:moveTo>
                    <a:pt x="16" y="0"/>
                  </a:moveTo>
                  <a:lnTo>
                    <a:pt x="239687" y="0"/>
                  </a:lnTo>
                  <a:lnTo>
                    <a:pt x="239687" y="239606"/>
                  </a:lnTo>
                  <a:lnTo>
                    <a:pt x="191801" y="234848"/>
                  </a:lnTo>
                  <a:cubicBezTo>
                    <a:pt x="82491" y="212641"/>
                    <a:pt x="158" y="116050"/>
                    <a:pt x="0" y="16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0FBCDA9-C8D1-DA77-37D8-D43B7F4EDA28}"/>
              </a:ext>
            </a:extLst>
          </p:cNvPr>
          <p:cNvGrpSpPr/>
          <p:nvPr/>
        </p:nvGrpSpPr>
        <p:grpSpPr>
          <a:xfrm>
            <a:off x="711521" y="4283050"/>
            <a:ext cx="4644075" cy="1154210"/>
            <a:chOff x="666514" y="3044199"/>
            <a:chExt cx="4644075" cy="11542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399E14-2629-6B20-6E59-01DBB7E0BDD1}"/>
                </a:ext>
              </a:extLst>
            </p:cNvPr>
            <p:cNvSpPr txBox="1"/>
            <p:nvPr/>
          </p:nvSpPr>
          <p:spPr>
            <a:xfrm>
              <a:off x="666514" y="3044199"/>
              <a:ext cx="46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Monotype Corsiva" panose="03010101010201010101" pitchFamily="66" charset="0"/>
                  <a:cs typeface="Segoe UI" panose="020B0502040204020203" pitchFamily="34" charset="0"/>
                </a:rPr>
                <a:t>Bank Loan Analysis</a:t>
              </a:r>
              <a:endParaRPr lang="en-ID" sz="4800" b="1" spc="-300" dirty="0">
                <a:solidFill>
                  <a:schemeClr val="bg1"/>
                </a:solidFill>
                <a:latin typeface="Monotype Corsiva" panose="03010101010201010101" pitchFamily="66" charset="0"/>
                <a:cs typeface="Segoe UI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46529E-25AC-EAB9-2F27-908045058A3C}"/>
                </a:ext>
              </a:extLst>
            </p:cNvPr>
            <p:cNvSpPr txBox="1"/>
            <p:nvPr/>
          </p:nvSpPr>
          <p:spPr>
            <a:xfrm>
              <a:off x="914525" y="3829077"/>
              <a:ext cx="439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otype Corsiva" panose="03010101010201010101" pitchFamily="66" charset="0"/>
                  <a:cs typeface="Segoe UI" panose="020B0502040204020203" pitchFamily="34" charset="0"/>
                </a:rPr>
                <a:t>Presented by Group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3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D854E4-C0AD-06B4-4EDE-EF327751B8D6}"/>
              </a:ext>
            </a:extLst>
          </p:cNvPr>
          <p:cNvSpPr/>
          <p:nvPr/>
        </p:nvSpPr>
        <p:spPr>
          <a:xfrm>
            <a:off x="738352" y="464653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A260A-137A-3975-ED05-8A144CDB9C11}"/>
              </a:ext>
            </a:extLst>
          </p:cNvPr>
          <p:cNvSpPr txBox="1"/>
          <p:nvPr/>
        </p:nvSpPr>
        <p:spPr>
          <a:xfrm>
            <a:off x="1712915" y="600427"/>
            <a:ext cx="4038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Total payment for Verified vs non verified status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B775E8-05B7-6EF8-4BC6-63AEBBD7ACF4}"/>
              </a:ext>
            </a:extLst>
          </p:cNvPr>
          <p:cNvGrpSpPr/>
          <p:nvPr/>
        </p:nvGrpSpPr>
        <p:grpSpPr>
          <a:xfrm>
            <a:off x="856158" y="545203"/>
            <a:ext cx="802944" cy="802944"/>
            <a:chOff x="6213806" y="2835472"/>
            <a:chExt cx="802944" cy="8029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510D7B-FB3C-CCB0-24F1-A0DB1E638CE4}"/>
                </a:ext>
              </a:extLst>
            </p:cNvPr>
            <p:cNvSpPr/>
            <p:nvPr/>
          </p:nvSpPr>
          <p:spPr>
            <a:xfrm>
              <a:off x="6267619" y="2889285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5022F841-0138-437B-FDD7-AEFD86BE0649}"/>
                </a:ext>
              </a:extLst>
            </p:cNvPr>
            <p:cNvSpPr/>
            <p:nvPr/>
          </p:nvSpPr>
          <p:spPr>
            <a:xfrm>
              <a:off x="6213806" y="2835472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57183-D47F-B5ED-7356-89084748BCC4}"/>
                </a:ext>
              </a:extLst>
            </p:cNvPr>
            <p:cNvSpPr txBox="1"/>
            <p:nvPr/>
          </p:nvSpPr>
          <p:spPr>
            <a:xfrm>
              <a:off x="6304895" y="3015408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D0BF2F-D2B1-81F2-2555-FDE40B44375C}"/>
              </a:ext>
            </a:extLst>
          </p:cNvPr>
          <p:cNvSpPr/>
          <p:nvPr/>
        </p:nvSpPr>
        <p:spPr>
          <a:xfrm>
            <a:off x="496712" y="2430790"/>
            <a:ext cx="5599288" cy="2855736"/>
          </a:xfrm>
          <a:prstGeom prst="roundRect">
            <a:avLst/>
          </a:prstGeom>
          <a:solidFill>
            <a:schemeClr val="tx1"/>
          </a:solidFill>
          <a:ln>
            <a:solidFill>
              <a:srgbClr val="AADC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1CE937B-024C-91A3-0356-9E8CFF6EF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513378"/>
              </p:ext>
            </p:extLst>
          </p:nvPr>
        </p:nvGraphicFramePr>
        <p:xfrm>
          <a:off x="662009" y="2538043"/>
          <a:ext cx="5312844" cy="276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6911539-5289-28DD-5F21-3D14A81EB0FB}"/>
              </a:ext>
            </a:extLst>
          </p:cNvPr>
          <p:cNvSpPr/>
          <p:nvPr/>
        </p:nvSpPr>
        <p:spPr>
          <a:xfrm>
            <a:off x="6499952" y="0"/>
            <a:ext cx="569204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E71EE-97D8-7DA6-5FFC-F9B695364311}"/>
              </a:ext>
            </a:extLst>
          </p:cNvPr>
          <p:cNvSpPr txBox="1"/>
          <p:nvPr/>
        </p:nvSpPr>
        <p:spPr>
          <a:xfrm>
            <a:off x="6843059" y="1691892"/>
            <a:ext cx="4686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than half of the total population or dataset is verified, indication a higher rate of verification overall.</a:t>
            </a:r>
          </a:p>
          <a:p>
            <a:pPr marL="342900" indent="-342900" algn="just">
              <a:buAutoNum type="arabicPeriod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majority of the percentage is verified still a little more than 41% is unverified indicating that there’s a room for improvement in the verification process.</a:t>
            </a:r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7C603-998A-67C2-E261-6B55B89FC11A}"/>
              </a:ext>
            </a:extLst>
          </p:cNvPr>
          <p:cNvSpPr/>
          <p:nvPr/>
        </p:nvSpPr>
        <p:spPr>
          <a:xfrm>
            <a:off x="-226" y="6144893"/>
            <a:ext cx="496938" cy="711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33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AFD050-B6AD-FABD-8924-108799F39173}"/>
              </a:ext>
            </a:extLst>
          </p:cNvPr>
          <p:cNvSpPr/>
          <p:nvPr/>
        </p:nvSpPr>
        <p:spPr>
          <a:xfrm>
            <a:off x="3567863" y="58212"/>
            <a:ext cx="4878047" cy="7482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6A66A-F461-1519-6CFE-DC6A7309E4EF}"/>
              </a:ext>
            </a:extLst>
          </p:cNvPr>
          <p:cNvSpPr txBox="1"/>
          <p:nvPr/>
        </p:nvSpPr>
        <p:spPr>
          <a:xfrm>
            <a:off x="4481570" y="244980"/>
            <a:ext cx="403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State wise loan status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ECCFF3-4A9D-2157-E8C6-952D2976E241}"/>
              </a:ext>
            </a:extLst>
          </p:cNvPr>
          <p:cNvGrpSpPr/>
          <p:nvPr/>
        </p:nvGrpSpPr>
        <p:grpSpPr>
          <a:xfrm>
            <a:off x="3687097" y="58212"/>
            <a:ext cx="740660" cy="748262"/>
            <a:chOff x="6213806" y="4058914"/>
            <a:chExt cx="802944" cy="8029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6345A-1018-23F0-9063-7C4875A2ECB8}"/>
                </a:ext>
              </a:extLst>
            </p:cNvPr>
            <p:cNvSpPr/>
            <p:nvPr/>
          </p:nvSpPr>
          <p:spPr>
            <a:xfrm>
              <a:off x="6267619" y="4112727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A42EA3FA-3DDB-B735-0238-DF13EA08A67A}"/>
                </a:ext>
              </a:extLst>
            </p:cNvPr>
            <p:cNvSpPr/>
            <p:nvPr/>
          </p:nvSpPr>
          <p:spPr>
            <a:xfrm>
              <a:off x="6213806" y="4058914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24A9B6-0F35-F827-6937-181A4F5572F6}"/>
                </a:ext>
              </a:extLst>
            </p:cNvPr>
            <p:cNvSpPr txBox="1"/>
            <p:nvPr/>
          </p:nvSpPr>
          <p:spPr>
            <a:xfrm>
              <a:off x="6344916" y="4284654"/>
              <a:ext cx="618023" cy="49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8D8FC71-ABDC-09DB-5948-7213AD1D1748}"/>
              </a:ext>
            </a:extLst>
          </p:cNvPr>
          <p:cNvSpPr/>
          <p:nvPr/>
        </p:nvSpPr>
        <p:spPr>
          <a:xfrm>
            <a:off x="-25978" y="5504644"/>
            <a:ext cx="12217978" cy="13533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6F3CE-EB30-FB0E-7F08-A0D68520BC13}"/>
              </a:ext>
            </a:extLst>
          </p:cNvPr>
          <p:cNvSpPr txBox="1"/>
          <p:nvPr/>
        </p:nvSpPr>
        <p:spPr>
          <a:xfrm>
            <a:off x="337930" y="5504644"/>
            <a:ext cx="11521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 observe that California has the highest count followed by new-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york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Texas.</a:t>
            </a:r>
          </a:p>
          <a:p>
            <a:pPr marL="342900" indent="-342900">
              <a:buAutoNum type="arabicPeriod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of the loans in almost every state are fully paid , which shows good repayment </a:t>
            </a:r>
            <a:r>
              <a:rPr lang="en-I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behavior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overall.</a:t>
            </a:r>
          </a:p>
          <a:p>
            <a:pPr marL="342900" indent="-342900">
              <a:buAutoNum type="arabicPeriod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few states like Texas and   New jersey have higher counts of current and charged-off-loans , which means repayments are still pending or at risk.</a:t>
            </a:r>
          </a:p>
          <a:p>
            <a:pPr marL="342900" indent="-342900">
              <a:buAutoNum type="arabicPeriod"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6D52B4-342B-F5C9-1DE9-41F1F48B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33475"/>
            <a:ext cx="11273045" cy="42882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038DB7-39BE-9827-6062-20E1CF31EE01}"/>
              </a:ext>
            </a:extLst>
          </p:cNvPr>
          <p:cNvSpPr/>
          <p:nvPr/>
        </p:nvSpPr>
        <p:spPr>
          <a:xfrm>
            <a:off x="2112149" y="0"/>
            <a:ext cx="740660" cy="711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F91014-5C67-4737-2602-E827C1094B7A}"/>
              </a:ext>
            </a:extLst>
          </p:cNvPr>
          <p:cNvSpPr/>
          <p:nvPr/>
        </p:nvSpPr>
        <p:spPr>
          <a:xfrm>
            <a:off x="11686358" y="3263061"/>
            <a:ext cx="517674" cy="3318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48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A692-522E-7ACD-312F-CC8A6FD0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739B15-5B73-813C-AC35-5854F44140B0}"/>
              </a:ext>
            </a:extLst>
          </p:cNvPr>
          <p:cNvSpPr/>
          <p:nvPr/>
        </p:nvSpPr>
        <p:spPr>
          <a:xfrm>
            <a:off x="809293" y="246864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14C13-B721-C299-6FBE-2A05627681C6}"/>
              </a:ext>
            </a:extLst>
          </p:cNvPr>
          <p:cNvGrpSpPr/>
          <p:nvPr/>
        </p:nvGrpSpPr>
        <p:grpSpPr>
          <a:xfrm>
            <a:off x="895103" y="289314"/>
            <a:ext cx="802944" cy="802944"/>
            <a:chOff x="6213806" y="4058914"/>
            <a:chExt cx="802944" cy="8029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8487A5-4419-DD2F-BD28-4262C529EE20}"/>
                </a:ext>
              </a:extLst>
            </p:cNvPr>
            <p:cNvSpPr/>
            <p:nvPr/>
          </p:nvSpPr>
          <p:spPr>
            <a:xfrm>
              <a:off x="6267619" y="4112727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47F6D23B-9E0B-B93D-E1B0-46A26988294A}"/>
                </a:ext>
              </a:extLst>
            </p:cNvPr>
            <p:cNvSpPr/>
            <p:nvPr/>
          </p:nvSpPr>
          <p:spPr>
            <a:xfrm>
              <a:off x="6213806" y="4058914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86C768-DB9D-5E9F-254F-A6E0B7EBAC52}"/>
                </a:ext>
              </a:extLst>
            </p:cNvPr>
            <p:cNvSpPr txBox="1"/>
            <p:nvPr/>
          </p:nvSpPr>
          <p:spPr>
            <a:xfrm>
              <a:off x="6297384" y="4246976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05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1B5ABF3-7FAA-EBBA-EE00-B79ED7FD04BE}"/>
              </a:ext>
            </a:extLst>
          </p:cNvPr>
          <p:cNvSpPr/>
          <p:nvPr/>
        </p:nvSpPr>
        <p:spPr>
          <a:xfrm>
            <a:off x="7023098" y="0"/>
            <a:ext cx="51689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995D0-E9A1-8D09-4BCC-FBF0D6D93B91}"/>
              </a:ext>
            </a:extLst>
          </p:cNvPr>
          <p:cNvSpPr txBox="1"/>
          <p:nvPr/>
        </p:nvSpPr>
        <p:spPr>
          <a:xfrm>
            <a:off x="1783857" y="445927"/>
            <a:ext cx="4312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Home Ownership vs last payment date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4B278-3C27-DF75-E90E-AE8C66B6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0" y="2268205"/>
            <a:ext cx="7961390" cy="3639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5738A-AAD2-E8A7-2A95-0BB3DF924B5A}"/>
              </a:ext>
            </a:extLst>
          </p:cNvPr>
          <p:cNvSpPr txBox="1"/>
          <p:nvPr/>
        </p:nvSpPr>
        <p:spPr>
          <a:xfrm>
            <a:off x="7373935" y="950631"/>
            <a:ext cx="460057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Renting is the most common category among individuals having count of 18.87k with 47.56%.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Mortgage holders are second largest group having 17.65k with 44.49%.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Combining mortgage 17.65k and own 3.05k categories shows that of 20.70k individuals have some form of homeownership.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high number of mortgage indicates that a substantial portion of population has long term financial commitments related to housing.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8F16C1-786B-3A62-02A1-B7D13B2FD415}"/>
              </a:ext>
            </a:extLst>
          </p:cNvPr>
          <p:cNvSpPr/>
          <p:nvPr/>
        </p:nvSpPr>
        <p:spPr>
          <a:xfrm>
            <a:off x="0" y="6380624"/>
            <a:ext cx="1082842" cy="49004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44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C7EA2-F8E2-1110-23FC-3AF246668000}"/>
              </a:ext>
            </a:extLst>
          </p:cNvPr>
          <p:cNvSpPr txBox="1"/>
          <p:nvPr/>
        </p:nvSpPr>
        <p:spPr>
          <a:xfrm>
            <a:off x="0" y="19166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IN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XCEL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1FD54-C69F-F28B-361D-BB5021CC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875072"/>
            <a:ext cx="12034684" cy="58796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B2D8E-CAE4-3B4E-5A4A-5544E5A8BC26}"/>
              </a:ext>
            </a:extLst>
          </p:cNvPr>
          <p:cNvSpPr/>
          <p:nvPr/>
        </p:nvSpPr>
        <p:spPr>
          <a:xfrm>
            <a:off x="0" y="0"/>
            <a:ext cx="1143000" cy="3850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9A2FB1-FB6A-7593-96B3-A6DD1F17A4F2}"/>
              </a:ext>
            </a:extLst>
          </p:cNvPr>
          <p:cNvSpPr/>
          <p:nvPr/>
        </p:nvSpPr>
        <p:spPr>
          <a:xfrm>
            <a:off x="10719911" y="0"/>
            <a:ext cx="325078" cy="3850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7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A8806-5B2C-E2E5-2C29-34107590CFFB}"/>
              </a:ext>
            </a:extLst>
          </p:cNvPr>
          <p:cNvSpPr/>
          <p:nvPr/>
        </p:nvSpPr>
        <p:spPr>
          <a:xfrm>
            <a:off x="1" y="6143325"/>
            <a:ext cx="439342" cy="7146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46B48B-E2C4-ACD1-CD36-717B310F9B5F}"/>
              </a:ext>
            </a:extLst>
          </p:cNvPr>
          <p:cNvSpPr/>
          <p:nvPr/>
        </p:nvSpPr>
        <p:spPr>
          <a:xfrm>
            <a:off x="10815703" y="0"/>
            <a:ext cx="1376296" cy="42942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0AD0FC5-AF0B-196F-665A-F29655F73571}"/>
              </a:ext>
            </a:extLst>
          </p:cNvPr>
          <p:cNvSpPr/>
          <p:nvPr/>
        </p:nvSpPr>
        <p:spPr>
          <a:xfrm>
            <a:off x="825152" y="2898450"/>
            <a:ext cx="5071998" cy="1775733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EDF1DD-FCD2-AECD-ED25-A5AF914F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54" y="2991940"/>
            <a:ext cx="4568793" cy="15887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C6E3A4-ECBE-711B-3BAB-67C7635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58" y="1554900"/>
            <a:ext cx="5136972" cy="178147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BDA1E5C-71DA-D4B0-B5BB-A19F2D168E92}"/>
              </a:ext>
            </a:extLst>
          </p:cNvPr>
          <p:cNvSpPr/>
          <p:nvPr/>
        </p:nvSpPr>
        <p:spPr>
          <a:xfrm>
            <a:off x="6379663" y="1460784"/>
            <a:ext cx="5071998" cy="1969705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C42943-A9E0-2B78-95D9-A894EA7E9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43" y="872043"/>
            <a:ext cx="4475968" cy="14314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115C1-6FC5-C860-A026-C316335647C3}"/>
              </a:ext>
            </a:extLst>
          </p:cNvPr>
          <p:cNvSpPr/>
          <p:nvPr/>
        </p:nvSpPr>
        <p:spPr>
          <a:xfrm>
            <a:off x="825152" y="755980"/>
            <a:ext cx="5071998" cy="1599156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59DF73-113C-FA29-EACE-F4DF3F795905}"/>
              </a:ext>
            </a:extLst>
          </p:cNvPr>
          <p:cNvSpPr/>
          <p:nvPr/>
        </p:nvSpPr>
        <p:spPr>
          <a:xfrm>
            <a:off x="286943" y="277029"/>
            <a:ext cx="1102290" cy="111481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C6E598-17C7-D4D4-94B9-77F49CB05451}"/>
              </a:ext>
            </a:extLst>
          </p:cNvPr>
          <p:cNvSpPr/>
          <p:nvPr/>
        </p:nvSpPr>
        <p:spPr>
          <a:xfrm>
            <a:off x="439343" y="429429"/>
            <a:ext cx="812104" cy="805840"/>
          </a:xfrm>
          <a:prstGeom prst="ellipse">
            <a:avLst/>
          </a:prstGeom>
          <a:solidFill>
            <a:srgbClr val="99FF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1</a:t>
            </a:r>
            <a:endParaRPr lang="en-IN" sz="4400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A9020-560E-24E1-4E84-8701D8C35242}"/>
              </a:ext>
            </a:extLst>
          </p:cNvPr>
          <p:cNvSpPr/>
          <p:nvPr/>
        </p:nvSpPr>
        <p:spPr>
          <a:xfrm>
            <a:off x="10708971" y="940233"/>
            <a:ext cx="1102290" cy="111481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8CA5B2-91C5-3D75-5AD7-8A40E7CF131E}"/>
              </a:ext>
            </a:extLst>
          </p:cNvPr>
          <p:cNvSpPr/>
          <p:nvPr/>
        </p:nvSpPr>
        <p:spPr>
          <a:xfrm>
            <a:off x="10861371" y="1092633"/>
            <a:ext cx="812104" cy="805840"/>
          </a:xfrm>
          <a:prstGeom prst="ellipse">
            <a:avLst/>
          </a:prstGeom>
          <a:solidFill>
            <a:srgbClr val="99FF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2</a:t>
            </a:r>
            <a:endParaRPr lang="en-IN" sz="4400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0724D8-9F72-E9A0-A82D-EA84E5A2D625}"/>
              </a:ext>
            </a:extLst>
          </p:cNvPr>
          <p:cNvSpPr/>
          <p:nvPr/>
        </p:nvSpPr>
        <p:spPr>
          <a:xfrm>
            <a:off x="278628" y="2419499"/>
            <a:ext cx="1102290" cy="111481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8086E7-3A8E-CC9A-D563-DD82232A95B9}"/>
              </a:ext>
            </a:extLst>
          </p:cNvPr>
          <p:cNvSpPr/>
          <p:nvPr/>
        </p:nvSpPr>
        <p:spPr>
          <a:xfrm>
            <a:off x="431028" y="2571899"/>
            <a:ext cx="812104" cy="805840"/>
          </a:xfrm>
          <a:prstGeom prst="ellipse">
            <a:avLst/>
          </a:prstGeom>
          <a:solidFill>
            <a:srgbClr val="99FF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3</a:t>
            </a:r>
            <a:endParaRPr lang="en-IN" sz="4400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A9C0F4-D4DC-5391-71D5-C732009D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043" y="4384706"/>
            <a:ext cx="4684735" cy="150644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9E8513-BDE2-B3EC-8556-7238EB15AE94}"/>
              </a:ext>
            </a:extLst>
          </p:cNvPr>
          <p:cNvSpPr/>
          <p:nvPr/>
        </p:nvSpPr>
        <p:spPr>
          <a:xfrm>
            <a:off x="6403304" y="4179690"/>
            <a:ext cx="5134215" cy="1738077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7AE812-5000-C2B9-72E7-2CC3FEE9ED95}"/>
              </a:ext>
            </a:extLst>
          </p:cNvPr>
          <p:cNvSpPr/>
          <p:nvPr/>
        </p:nvSpPr>
        <p:spPr>
          <a:xfrm>
            <a:off x="10815703" y="3682012"/>
            <a:ext cx="1102290" cy="111481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26BCE2-A5A1-1F37-C272-6E494389E038}"/>
              </a:ext>
            </a:extLst>
          </p:cNvPr>
          <p:cNvSpPr/>
          <p:nvPr/>
        </p:nvSpPr>
        <p:spPr>
          <a:xfrm>
            <a:off x="10968103" y="3834412"/>
            <a:ext cx="812104" cy="805840"/>
          </a:xfrm>
          <a:prstGeom prst="ellipse">
            <a:avLst/>
          </a:prstGeom>
          <a:solidFill>
            <a:srgbClr val="99FF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4</a:t>
            </a:r>
            <a:endParaRPr lang="en-IN" sz="4400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BD72BB0-1267-B2E7-2C07-9CB068D24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232" y="5366539"/>
            <a:ext cx="4507917" cy="1427921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E00D427-0928-4D99-F4AE-F4DC89573ED7}"/>
              </a:ext>
            </a:extLst>
          </p:cNvPr>
          <p:cNvSpPr/>
          <p:nvPr/>
        </p:nvSpPr>
        <p:spPr>
          <a:xfrm>
            <a:off x="916778" y="5282459"/>
            <a:ext cx="5071998" cy="1554999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4A0B3D-A105-480D-F413-0D9EA717092B}"/>
              </a:ext>
            </a:extLst>
          </p:cNvPr>
          <p:cNvSpPr/>
          <p:nvPr/>
        </p:nvSpPr>
        <p:spPr>
          <a:xfrm>
            <a:off x="365835" y="4770443"/>
            <a:ext cx="1102290" cy="111481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B6A6C6-DE11-3FD0-CECD-6EA78EDA1A96}"/>
              </a:ext>
            </a:extLst>
          </p:cNvPr>
          <p:cNvSpPr/>
          <p:nvPr/>
        </p:nvSpPr>
        <p:spPr>
          <a:xfrm>
            <a:off x="518235" y="4922843"/>
            <a:ext cx="812104" cy="805840"/>
          </a:xfrm>
          <a:prstGeom prst="ellipse">
            <a:avLst/>
          </a:prstGeom>
          <a:solidFill>
            <a:srgbClr val="99FF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5</a:t>
            </a:r>
            <a:endParaRPr lang="en-IN" sz="4400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9ED707-B067-7921-C61B-D52A0F196863}"/>
              </a:ext>
            </a:extLst>
          </p:cNvPr>
          <p:cNvSpPr txBox="1"/>
          <p:nvPr/>
        </p:nvSpPr>
        <p:spPr>
          <a:xfrm>
            <a:off x="5610207" y="209021"/>
            <a:ext cx="629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SQL QUERIES</a:t>
            </a:r>
            <a:endParaRPr lang="en-IN" sz="32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3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80C2-4649-CE59-F1D4-4A68745E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F649CE-5911-4FFE-08DF-5EC299834E09}"/>
              </a:ext>
            </a:extLst>
          </p:cNvPr>
          <p:cNvSpPr txBox="1"/>
          <p:nvPr/>
        </p:nvSpPr>
        <p:spPr>
          <a:xfrm>
            <a:off x="0" y="1778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</a:t>
            </a:r>
            <a:r>
              <a:rPr lang="en-IN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B081-1CC8-526E-D617-B2AEE989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9" y="1093281"/>
            <a:ext cx="11953301" cy="5494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450FE6-A0E2-1541-6C1E-DEC37F806305}"/>
              </a:ext>
            </a:extLst>
          </p:cNvPr>
          <p:cNvSpPr/>
          <p:nvPr/>
        </p:nvSpPr>
        <p:spPr>
          <a:xfrm>
            <a:off x="-1" y="1"/>
            <a:ext cx="1732547" cy="44516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1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4C555-B78F-5AB3-C281-ED43E46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0C8073-3F96-092A-4717-E7A181702323}"/>
              </a:ext>
            </a:extLst>
          </p:cNvPr>
          <p:cNvSpPr txBox="1"/>
          <p:nvPr/>
        </p:nvSpPr>
        <p:spPr>
          <a:xfrm>
            <a:off x="0" y="1428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  <a:r>
              <a:rPr lang="en-US" sz="36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71F7C-A637-7260-55BC-884A117FC0AD}"/>
              </a:ext>
            </a:extLst>
          </p:cNvPr>
          <p:cNvSpPr/>
          <p:nvPr/>
        </p:nvSpPr>
        <p:spPr>
          <a:xfrm>
            <a:off x="10765269" y="0"/>
            <a:ext cx="339878" cy="48126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B79BA-0801-9A34-1C50-E5A18F7A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9" y="789206"/>
            <a:ext cx="11804753" cy="56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327C-0692-34F2-2310-8B8471AEE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E08348-BC38-6F9E-3E33-6A644953D657}"/>
              </a:ext>
            </a:extLst>
          </p:cNvPr>
          <p:cNvSpPr/>
          <p:nvPr/>
        </p:nvSpPr>
        <p:spPr>
          <a:xfrm>
            <a:off x="1347270" y="934028"/>
            <a:ext cx="9910665" cy="509451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 beginners, one big challenge was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creating dashboards where values are shown clearly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Sometimes numbers or KPIs didn’t appear properly, so we had to adjust formatting.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Another challenge was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choosing the right type of chart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each KPI. We experimented with different visuals to make sure the information was easy to understand.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Also,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arranging the KPIs and charts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a way that looked professional and matched the assignment example was not easy at first.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Since this was our first project combining Excel, SQL, Power BI, and Tableau,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learning and setting up dashboards across tools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itself was challenging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11282-EDD0-F7F0-71E2-3A2A8D580FDA}"/>
              </a:ext>
            </a:extLst>
          </p:cNvPr>
          <p:cNvSpPr/>
          <p:nvPr/>
        </p:nvSpPr>
        <p:spPr>
          <a:xfrm>
            <a:off x="9492916" y="0"/>
            <a:ext cx="2699084" cy="707886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718F4-862A-9399-77E2-AA5D3F3A2619}"/>
              </a:ext>
            </a:extLst>
          </p:cNvPr>
          <p:cNvSpPr/>
          <p:nvPr/>
        </p:nvSpPr>
        <p:spPr>
          <a:xfrm>
            <a:off x="1" y="5053263"/>
            <a:ext cx="884901" cy="180473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EF144-8DC0-31C8-AE8A-095793F73230}"/>
              </a:ext>
            </a:extLst>
          </p:cNvPr>
          <p:cNvSpPr txBox="1"/>
          <p:nvPr/>
        </p:nvSpPr>
        <p:spPr>
          <a:xfrm>
            <a:off x="884902" y="226142"/>
            <a:ext cx="9438969" cy="70788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gradFill flip="none" rotWithShape="1">
                  <a:gsLst>
                    <a:gs pos="38000">
                      <a:srgbClr val="CC3300"/>
                    </a:gs>
                    <a:gs pos="65000">
                      <a:schemeClr val="accent5">
                        <a:lumMod val="97000"/>
                        <a:lumOff val="3000"/>
                      </a:schemeClr>
                    </a:gs>
                  </a:gsLst>
                  <a:lin ang="16200000" scaled="1"/>
                  <a:tileRect/>
                </a:gradFill>
                <a:latin typeface="Algerian" panose="04020705040A02060702" pitchFamily="82" charset="0"/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1A859-0E48-269C-45C9-3D2BFC8754C3}"/>
              </a:ext>
            </a:extLst>
          </p:cNvPr>
          <p:cNvSpPr/>
          <p:nvPr/>
        </p:nvSpPr>
        <p:spPr>
          <a:xfrm>
            <a:off x="11454063" y="4747448"/>
            <a:ext cx="737937" cy="1373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F21EE-731C-B851-498D-3EF415A2DB1C}"/>
              </a:ext>
            </a:extLst>
          </p:cNvPr>
          <p:cNvSpPr/>
          <p:nvPr/>
        </p:nvSpPr>
        <p:spPr>
          <a:xfrm>
            <a:off x="11454062" y="5005137"/>
            <a:ext cx="737937" cy="1373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F2DE76-F8B8-50D1-B854-72045EDA560F}"/>
              </a:ext>
            </a:extLst>
          </p:cNvPr>
          <p:cNvSpPr/>
          <p:nvPr/>
        </p:nvSpPr>
        <p:spPr>
          <a:xfrm>
            <a:off x="11466337" y="5274860"/>
            <a:ext cx="737937" cy="1373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3829F0E-8DC7-1627-2F9A-AAA9A292D2D2}"/>
              </a:ext>
            </a:extLst>
          </p:cNvPr>
          <p:cNvSpPr/>
          <p:nvPr/>
        </p:nvSpPr>
        <p:spPr>
          <a:xfrm>
            <a:off x="1063690" y="2015412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98ADBE1-8445-EE84-6F38-DAC68FFC06DF}"/>
              </a:ext>
            </a:extLst>
          </p:cNvPr>
          <p:cNvSpPr/>
          <p:nvPr/>
        </p:nvSpPr>
        <p:spPr>
          <a:xfrm>
            <a:off x="1076682" y="2807033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070A14B-6A5F-DD90-B6B4-C8AFF62D7345}"/>
              </a:ext>
            </a:extLst>
          </p:cNvPr>
          <p:cNvSpPr/>
          <p:nvPr/>
        </p:nvSpPr>
        <p:spPr>
          <a:xfrm>
            <a:off x="1058021" y="3677744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E324F4D-92F7-D890-F88A-6E8F9FA9B723}"/>
              </a:ext>
            </a:extLst>
          </p:cNvPr>
          <p:cNvSpPr/>
          <p:nvPr/>
        </p:nvSpPr>
        <p:spPr>
          <a:xfrm>
            <a:off x="1029968" y="4562671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4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054AA8-C624-D91E-C926-1D35B255FE32}"/>
              </a:ext>
            </a:extLst>
          </p:cNvPr>
          <p:cNvSpPr/>
          <p:nvPr/>
        </p:nvSpPr>
        <p:spPr>
          <a:xfrm>
            <a:off x="391885" y="299885"/>
            <a:ext cx="11336695" cy="6331973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076FA-878E-DCD0-8963-B8B5A005E993}"/>
              </a:ext>
            </a:extLst>
          </p:cNvPr>
          <p:cNvSpPr/>
          <p:nvPr/>
        </p:nvSpPr>
        <p:spPr>
          <a:xfrm>
            <a:off x="9492916" y="0"/>
            <a:ext cx="2699084" cy="707886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47C54-4716-D687-2582-1990CA732B81}"/>
              </a:ext>
            </a:extLst>
          </p:cNvPr>
          <p:cNvSpPr/>
          <p:nvPr/>
        </p:nvSpPr>
        <p:spPr>
          <a:xfrm>
            <a:off x="1" y="5053263"/>
            <a:ext cx="884901" cy="180473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6B81A-1CA7-3DEE-9EF3-D97A770B9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60170"/>
            <a:ext cx="9975849" cy="539794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The analysis of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Finance_1 and Finance_2 datasets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through Excel, SQL, Power BI, and Tableau provided a complete view of loan performance and customer patterns.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Loan amounts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showed steady growth from 2007–2009, with a sharp rise between 2010–2011, highlighting rapid expansion.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Grade &amp; Subgrade analysis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revealed Grade A and B borrowers hold the highest revolving balances, while Grades F and G remain low.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Verification trends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indicate that a majority of loans are verified, though ~40% remain unverified, signaling scope for stronger validation processes.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State-wise analysis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showed California, New York, and Texas as leading contributors in loan issuance.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Home ownership vs last payment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trends gave insights into repayment behavior based on borrower profiles.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Tableau dashboard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offered interactive, user-friendly insights, complementing Excel, SQL, and Power </a:t>
            </a: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BI results.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5EBD1-85C8-58FE-8E14-902B43DCD805}"/>
              </a:ext>
            </a:extLst>
          </p:cNvPr>
          <p:cNvSpPr txBox="1"/>
          <p:nvPr/>
        </p:nvSpPr>
        <p:spPr>
          <a:xfrm>
            <a:off x="884902" y="226142"/>
            <a:ext cx="9438969" cy="70788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38000">
                      <a:srgbClr val="CC3300"/>
                    </a:gs>
                    <a:gs pos="65000">
                      <a:schemeClr val="accent5">
                        <a:lumMod val="97000"/>
                        <a:lumOff val="3000"/>
                      </a:schemeClr>
                    </a:gs>
                  </a:gsLst>
                  <a:lin ang="16200000" scaled="1"/>
                  <a:tileRect/>
                </a:gradFill>
                <a:latin typeface="Algerian" panose="04020705040A02060702" pitchFamily="82" charset="0"/>
              </a:rPr>
              <a:t>Conclusion</a:t>
            </a:r>
            <a:endParaRPr lang="en-IN" sz="4000" b="1" dirty="0">
              <a:gradFill flip="none" rotWithShape="1">
                <a:gsLst>
                  <a:gs pos="38000">
                    <a:srgbClr val="CC3300"/>
                  </a:gs>
                  <a:gs pos="65000">
                    <a:schemeClr val="accent5">
                      <a:lumMod val="97000"/>
                      <a:lumOff val="3000"/>
                    </a:schemeClr>
                  </a:gs>
                </a:gsLst>
                <a:lin ang="16200000" scaled="1"/>
                <a:tileRect/>
              </a:gradFill>
              <a:latin typeface="Algerian" panose="04020705040A020607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5B509-74C9-E1D0-3261-A06C67F39D6A}"/>
              </a:ext>
            </a:extLst>
          </p:cNvPr>
          <p:cNvSpPr/>
          <p:nvPr/>
        </p:nvSpPr>
        <p:spPr>
          <a:xfrm>
            <a:off x="11454063" y="4747448"/>
            <a:ext cx="737937" cy="1373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41CFA-B595-44CA-4658-E9C0A7420CE8}"/>
              </a:ext>
            </a:extLst>
          </p:cNvPr>
          <p:cNvSpPr/>
          <p:nvPr/>
        </p:nvSpPr>
        <p:spPr>
          <a:xfrm>
            <a:off x="11454062" y="5005137"/>
            <a:ext cx="737937" cy="1373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F20A8-6CE3-F8A4-CF6D-D76051F3BCF5}"/>
              </a:ext>
            </a:extLst>
          </p:cNvPr>
          <p:cNvSpPr/>
          <p:nvPr/>
        </p:nvSpPr>
        <p:spPr>
          <a:xfrm>
            <a:off x="11466337" y="5274860"/>
            <a:ext cx="737937" cy="13737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F0FDD18-4F00-5FFA-0DAF-3C44F3828EFA}"/>
              </a:ext>
            </a:extLst>
          </p:cNvPr>
          <p:cNvSpPr/>
          <p:nvPr/>
        </p:nvSpPr>
        <p:spPr>
          <a:xfrm>
            <a:off x="1153800" y="1293006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79E95C5E-0B24-E28C-5E42-C8A2213A97C9}"/>
              </a:ext>
            </a:extLst>
          </p:cNvPr>
          <p:cNvSpPr/>
          <p:nvPr/>
        </p:nvSpPr>
        <p:spPr>
          <a:xfrm>
            <a:off x="1100884" y="2104894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F80851B-C9C9-52AC-7D5F-5AEB8BF9113D}"/>
              </a:ext>
            </a:extLst>
          </p:cNvPr>
          <p:cNvSpPr/>
          <p:nvPr/>
        </p:nvSpPr>
        <p:spPr>
          <a:xfrm>
            <a:off x="1108745" y="2916783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AD2547DC-5736-5A90-65E4-25E35729B4F0}"/>
              </a:ext>
            </a:extLst>
          </p:cNvPr>
          <p:cNvSpPr/>
          <p:nvPr/>
        </p:nvSpPr>
        <p:spPr>
          <a:xfrm>
            <a:off x="1100493" y="3655641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0AAC115-9A7B-4DD7-03AA-5657BBA5ADB7}"/>
              </a:ext>
            </a:extLst>
          </p:cNvPr>
          <p:cNvSpPr/>
          <p:nvPr/>
        </p:nvSpPr>
        <p:spPr>
          <a:xfrm>
            <a:off x="1100493" y="4560836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ED0E6BE0-E9BB-D258-CCB9-5E385FE35C67}"/>
              </a:ext>
            </a:extLst>
          </p:cNvPr>
          <p:cNvSpPr/>
          <p:nvPr/>
        </p:nvSpPr>
        <p:spPr>
          <a:xfrm>
            <a:off x="1100884" y="5378382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172F732-6855-07ED-2EF0-053BA2E86DB0}"/>
              </a:ext>
            </a:extLst>
          </p:cNvPr>
          <p:cNvSpPr/>
          <p:nvPr/>
        </p:nvSpPr>
        <p:spPr>
          <a:xfrm>
            <a:off x="1153800" y="6190271"/>
            <a:ext cx="217800" cy="186612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24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nowy mountain">
            <a:extLst>
              <a:ext uri="{FF2B5EF4-FFF2-40B4-BE49-F238E27FC236}">
                <a16:creationId xmlns:a16="http://schemas.microsoft.com/office/drawing/2014/main" id="{67BEEF74-C80F-B244-E583-3F075FCB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413F3-F12C-F355-7B81-EED4328F38C6}"/>
              </a:ext>
            </a:extLst>
          </p:cNvPr>
          <p:cNvSpPr/>
          <p:nvPr/>
        </p:nvSpPr>
        <p:spPr>
          <a:xfrm>
            <a:off x="3055368" y="2705725"/>
            <a:ext cx="6081263" cy="144655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</a:t>
            </a:r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  <a:endParaRPr lang="en-IN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50" name="Picture 2" descr="snowy mountain">
            <a:extLst>
              <a:ext uri="{FF2B5EF4-FFF2-40B4-BE49-F238E27FC236}">
                <a16:creationId xmlns:a16="http://schemas.microsoft.com/office/drawing/2014/main" id="{FA8B4070-54E0-E1E3-0D69-5F4514E7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5" b="99446" l="900" r="98967">
                        <a14:foregroundMark x1="933" y1="74585" x2="25333" y2="68797"/>
                        <a14:foregroundMark x1="25333" y1="68797" x2="30833" y2="64469"/>
                        <a14:foregroundMark x1="30833" y1="64469" x2="31667" y2="63211"/>
                        <a14:foregroundMark x1="4367" y1="81832" x2="42133" y2="85053"/>
                        <a14:foregroundMark x1="42133" y1="85053" x2="48233" y2="84298"/>
                        <a14:foregroundMark x1="48900" y1="79165" x2="67133" y2="82285"/>
                        <a14:foregroundMark x1="49900" y1="58782" x2="51867" y2="55662"/>
                        <a14:foregroundMark x1="74800" y1="70307" x2="91200" y2="88878"/>
                        <a14:foregroundMark x1="91200" y1="88878" x2="91467" y2="89029"/>
                        <a14:foregroundMark x1="68067" y1="72572" x2="75233" y2="82788"/>
                        <a14:foregroundMark x1="75233" y1="82788" x2="82500" y2="87921"/>
                        <a14:foregroundMark x1="82500" y1="87921" x2="82500" y2="87921"/>
                        <a14:foregroundMark x1="95267" y1="77856" x2="98967" y2="91847"/>
                        <a14:foregroundMark x1="3700" y1="91696" x2="79267" y2="96930"/>
                        <a14:foregroundMark x1="98133" y1="93005" x2="93133" y2="99446"/>
                        <a14:foregroundMark x1="53900" y1="52189" x2="54533" y2="59084"/>
                        <a14:foregroundMark x1="54533" y1="52189" x2="52233" y2="52994"/>
                        <a14:foregroundMark x1="52400" y1="53347" x2="51400" y2="63563"/>
                        <a14:foregroundMark x1="55000" y1="52189" x2="58433" y2="56467"/>
                        <a14:foregroundMark x1="55933" y1="52491" x2="51467" y2="55159"/>
                        <a14:foregroundMark x1="51833" y1="53296" x2="51633" y2="54353"/>
                        <a14:foregroundMark x1="56333" y1="52391" x2="55233" y2="55813"/>
                        <a14:foregroundMark x1="55900" y1="52491" x2="54567" y2="53699"/>
                        <a14:foregroundMark x1="54633" y1="52290" x2="56167" y2="53296"/>
                        <a14:foregroundMark x1="55700" y1="52491" x2="58033" y2="56920"/>
                        <a14:backgroundMark x1="29633" y1="43130" x2="53233" y2="35229"/>
                        <a14:backgroundMark x1="1767" y1="62859" x2="20200" y2="49874"/>
                        <a14:backgroundMark x1="56311" y1="52280" x2="73600" y2="48113"/>
                        <a14:backgroundMark x1="41033" y1="55964" x2="51203" y2="53513"/>
                        <a14:backgroundMark x1="73600" y1="48113" x2="75467" y2="50679"/>
                        <a14:backgroundMark x1="95733" y1="63563" x2="94433" y2="46905"/>
                        <a14:backgroundMark x1="96033" y1="68093" x2="90200" y2="53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7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alysis report data visualization dashboard icon with frosted glass  reflection on light background | Premium AI-generated image">
            <a:extLst>
              <a:ext uri="{FF2B5EF4-FFF2-40B4-BE49-F238E27FC236}">
                <a16:creationId xmlns:a16="http://schemas.microsoft.com/office/drawing/2014/main" id="{933287A4-4E4C-285F-007D-ED15EAD3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6" y="679451"/>
            <a:ext cx="5467814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B5EAA5-552F-AD4A-B521-FD861C84B2A5}"/>
              </a:ext>
            </a:extLst>
          </p:cNvPr>
          <p:cNvSpPr/>
          <p:nvPr/>
        </p:nvSpPr>
        <p:spPr>
          <a:xfrm>
            <a:off x="628186" y="692150"/>
            <a:ext cx="5472112" cy="5486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76" name="Picture 4" descr="427+ Thousand Analytics Background Royalty-Free Images, Stock Photos &amp;  Pictures | Shutterstock">
            <a:extLst>
              <a:ext uri="{FF2B5EF4-FFF2-40B4-BE49-F238E27FC236}">
                <a16:creationId xmlns:a16="http://schemas.microsoft.com/office/drawing/2014/main" id="{2E5D51C6-C1C3-6FB7-D68D-F2DEBB9D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6" y="634336"/>
            <a:ext cx="5467814" cy="555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93ECC9-F2EE-25A9-7342-FA38818729CE}"/>
              </a:ext>
            </a:extLst>
          </p:cNvPr>
          <p:cNvSpPr txBox="1"/>
          <p:nvPr/>
        </p:nvSpPr>
        <p:spPr>
          <a:xfrm>
            <a:off x="6741583" y="2304757"/>
            <a:ext cx="4513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4EB3C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Members</a:t>
            </a:r>
            <a:endParaRPr lang="en-ID" sz="3200" b="1" dirty="0">
              <a:solidFill>
                <a:srgbClr val="4EB3C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039322-2580-5383-AF80-720E4FF95DD7}"/>
              </a:ext>
            </a:extLst>
          </p:cNvPr>
          <p:cNvGrpSpPr/>
          <p:nvPr/>
        </p:nvGrpSpPr>
        <p:grpSpPr>
          <a:xfrm>
            <a:off x="1642600" y="1572619"/>
            <a:ext cx="3702755" cy="3083318"/>
            <a:chOff x="1362717" y="1403972"/>
            <a:chExt cx="3058812" cy="3083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C0853B-CD41-8943-0F27-E07DB8882B72}"/>
                </a:ext>
              </a:extLst>
            </p:cNvPr>
            <p:cNvSpPr txBox="1"/>
            <p:nvPr/>
          </p:nvSpPr>
          <p:spPr>
            <a:xfrm>
              <a:off x="1362717" y="1403972"/>
              <a:ext cx="3058812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Arti	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802834-0AAE-8160-1DFA-2901C5045DF8}"/>
                </a:ext>
              </a:extLst>
            </p:cNvPr>
            <p:cNvSpPr txBox="1"/>
            <p:nvPr/>
          </p:nvSpPr>
          <p:spPr>
            <a:xfrm>
              <a:off x="1362717" y="2050633"/>
              <a:ext cx="3058812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Adnan</a:t>
              </a:r>
              <a:endParaRPr lang="en-IN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96CFE2-7889-C40E-29A3-51DA9703DF11}"/>
                </a:ext>
              </a:extLst>
            </p:cNvPr>
            <p:cNvSpPr txBox="1"/>
            <p:nvPr/>
          </p:nvSpPr>
          <p:spPr>
            <a:xfrm>
              <a:off x="1362717" y="2697294"/>
              <a:ext cx="3058812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Jaideep</a:t>
              </a:r>
              <a:endParaRPr lang="en-IN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D0EE08-329D-FDD0-5F0D-3EA49B698A76}"/>
                </a:ext>
              </a:extLst>
            </p:cNvPr>
            <p:cNvSpPr txBox="1"/>
            <p:nvPr/>
          </p:nvSpPr>
          <p:spPr>
            <a:xfrm>
              <a:off x="1362717" y="3343955"/>
              <a:ext cx="3058812" cy="958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Karthik</a:t>
              </a:r>
            </a:p>
            <a:p>
              <a:pPr>
                <a:lnSpc>
                  <a:spcPct val="150000"/>
                </a:lnSpc>
              </a:pPr>
              <a:endParaRPr lang="en-IN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BFB8F-6428-30D2-BB86-85931C944D61}"/>
                </a:ext>
              </a:extLst>
            </p:cNvPr>
            <p:cNvSpPr txBox="1"/>
            <p:nvPr/>
          </p:nvSpPr>
          <p:spPr>
            <a:xfrm>
              <a:off x="1362717" y="3990616"/>
              <a:ext cx="3058812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Vaishnavi</a:t>
              </a:r>
            </a:p>
          </p:txBody>
        </p:sp>
      </p:grpSp>
      <p:pic>
        <p:nvPicPr>
          <p:cNvPr id="35" name="object 14">
            <a:extLst>
              <a:ext uri="{FF2B5EF4-FFF2-40B4-BE49-F238E27FC236}">
                <a16:creationId xmlns:a16="http://schemas.microsoft.com/office/drawing/2014/main" id="{ADA6911E-E749-0B70-F404-511EA50AD662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600" y="1793115"/>
            <a:ext cx="238125" cy="226568"/>
          </a:xfrm>
          <a:prstGeom prst="rect">
            <a:avLst/>
          </a:prstGeom>
        </p:spPr>
      </p:pic>
      <p:pic>
        <p:nvPicPr>
          <p:cNvPr id="36" name="object 14">
            <a:extLst>
              <a:ext uri="{FF2B5EF4-FFF2-40B4-BE49-F238E27FC236}">
                <a16:creationId xmlns:a16="http://schemas.microsoft.com/office/drawing/2014/main" id="{03EB79A1-8E25-9A4D-2B5D-7E50D027272B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600" y="2426725"/>
            <a:ext cx="238125" cy="226568"/>
          </a:xfrm>
          <a:prstGeom prst="rect">
            <a:avLst/>
          </a:prstGeom>
        </p:spPr>
      </p:pic>
      <p:pic>
        <p:nvPicPr>
          <p:cNvPr id="37" name="object 14">
            <a:extLst>
              <a:ext uri="{FF2B5EF4-FFF2-40B4-BE49-F238E27FC236}">
                <a16:creationId xmlns:a16="http://schemas.microsoft.com/office/drawing/2014/main" id="{0BA32E29-3778-1B70-D910-20301FFB61BF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600" y="3073386"/>
            <a:ext cx="238125" cy="226568"/>
          </a:xfrm>
          <a:prstGeom prst="rect">
            <a:avLst/>
          </a:prstGeom>
        </p:spPr>
      </p:pic>
      <p:pic>
        <p:nvPicPr>
          <p:cNvPr id="38" name="object 14">
            <a:extLst>
              <a:ext uri="{FF2B5EF4-FFF2-40B4-BE49-F238E27FC236}">
                <a16:creationId xmlns:a16="http://schemas.microsoft.com/office/drawing/2014/main" id="{EA23D719-80B2-9C05-2FCF-A7297067A18E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600" y="3716261"/>
            <a:ext cx="238125" cy="226568"/>
          </a:xfrm>
          <a:prstGeom prst="rect">
            <a:avLst/>
          </a:prstGeom>
        </p:spPr>
      </p:pic>
      <p:pic>
        <p:nvPicPr>
          <p:cNvPr id="39" name="object 14">
            <a:extLst>
              <a:ext uri="{FF2B5EF4-FFF2-40B4-BE49-F238E27FC236}">
                <a16:creationId xmlns:a16="http://schemas.microsoft.com/office/drawing/2014/main" id="{02ABB074-C27E-0FF0-6528-C8F584A0A611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8902" y="4345841"/>
            <a:ext cx="238125" cy="226568"/>
          </a:xfrm>
          <a:prstGeom prst="rect">
            <a:avLst/>
          </a:prstGeom>
        </p:spPr>
      </p:pic>
      <p:pic>
        <p:nvPicPr>
          <p:cNvPr id="40" name="object 14">
            <a:extLst>
              <a:ext uri="{FF2B5EF4-FFF2-40B4-BE49-F238E27FC236}">
                <a16:creationId xmlns:a16="http://schemas.microsoft.com/office/drawing/2014/main" id="{B4AC5BDF-C5CD-3E5F-6494-7E381EBB6543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41029" y="2491208"/>
            <a:ext cx="265890" cy="2761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4B7C6D-1C64-3486-179D-3063A913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83" y="3462535"/>
            <a:ext cx="42576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D62E8E-4E0E-DD5E-61C0-CC9A699C964A}"/>
              </a:ext>
            </a:extLst>
          </p:cNvPr>
          <p:cNvSpPr txBox="1"/>
          <p:nvPr/>
        </p:nvSpPr>
        <p:spPr>
          <a:xfrm>
            <a:off x="1642600" y="4752611"/>
            <a:ext cx="3702755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Ratna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object 14">
            <a:extLst>
              <a:ext uri="{FF2B5EF4-FFF2-40B4-BE49-F238E27FC236}">
                <a16:creationId xmlns:a16="http://schemas.microsoft.com/office/drawing/2014/main" id="{83079906-F55A-A4E9-3632-06B06D3E9847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8145" y="4951594"/>
            <a:ext cx="238125" cy="2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2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70BA8-8368-FDB2-856F-FB9E297C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2D2B57-3893-606D-9921-D08C68EE5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51" name="Rectangle: Rounded Corners 1750">
            <a:extLst>
              <a:ext uri="{FF2B5EF4-FFF2-40B4-BE49-F238E27FC236}">
                <a16:creationId xmlns:a16="http://schemas.microsoft.com/office/drawing/2014/main" id="{408369D8-8D16-0AE5-3567-C1932BB9F5BB}"/>
              </a:ext>
            </a:extLst>
          </p:cNvPr>
          <p:cNvSpPr/>
          <p:nvPr/>
        </p:nvSpPr>
        <p:spPr>
          <a:xfrm>
            <a:off x="8358064" y="5204342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2" name="Rectangle: Rounded Corners 1751">
            <a:extLst>
              <a:ext uri="{FF2B5EF4-FFF2-40B4-BE49-F238E27FC236}">
                <a16:creationId xmlns:a16="http://schemas.microsoft.com/office/drawing/2014/main" id="{23407E1F-98D9-E77B-08AA-D6B0006B40E8}"/>
              </a:ext>
            </a:extLst>
          </p:cNvPr>
          <p:cNvSpPr/>
          <p:nvPr/>
        </p:nvSpPr>
        <p:spPr>
          <a:xfrm>
            <a:off x="8358064" y="2326207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3" name="Rectangle: Rounded Corners 1752">
            <a:extLst>
              <a:ext uri="{FF2B5EF4-FFF2-40B4-BE49-F238E27FC236}">
                <a16:creationId xmlns:a16="http://schemas.microsoft.com/office/drawing/2014/main" id="{AE29E22E-71F6-31E4-9998-00F0D41E7F8A}"/>
              </a:ext>
            </a:extLst>
          </p:cNvPr>
          <p:cNvSpPr/>
          <p:nvPr/>
        </p:nvSpPr>
        <p:spPr>
          <a:xfrm>
            <a:off x="8379537" y="3274270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4" name="Rectangle: Rounded Corners 1753">
            <a:extLst>
              <a:ext uri="{FF2B5EF4-FFF2-40B4-BE49-F238E27FC236}">
                <a16:creationId xmlns:a16="http://schemas.microsoft.com/office/drawing/2014/main" id="{BEA50800-E204-2D4D-08BA-443379DD0D56}"/>
              </a:ext>
            </a:extLst>
          </p:cNvPr>
          <p:cNvSpPr/>
          <p:nvPr/>
        </p:nvSpPr>
        <p:spPr>
          <a:xfrm>
            <a:off x="8358064" y="4240205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5" name="Rectangle: Rounded Corners 1754">
            <a:extLst>
              <a:ext uri="{FF2B5EF4-FFF2-40B4-BE49-F238E27FC236}">
                <a16:creationId xmlns:a16="http://schemas.microsoft.com/office/drawing/2014/main" id="{B09F63EE-47E7-7F53-BE5F-B188C82B6416}"/>
              </a:ext>
            </a:extLst>
          </p:cNvPr>
          <p:cNvSpPr/>
          <p:nvPr/>
        </p:nvSpPr>
        <p:spPr>
          <a:xfrm>
            <a:off x="8379537" y="1352007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6" name="Rectangle: Rounded Corners 1745">
            <a:extLst>
              <a:ext uri="{FF2B5EF4-FFF2-40B4-BE49-F238E27FC236}">
                <a16:creationId xmlns:a16="http://schemas.microsoft.com/office/drawing/2014/main" id="{3385C8BA-C8EF-3EF5-EF51-56CA0342E494}"/>
              </a:ext>
            </a:extLst>
          </p:cNvPr>
          <p:cNvSpPr/>
          <p:nvPr/>
        </p:nvSpPr>
        <p:spPr>
          <a:xfrm>
            <a:off x="4639599" y="5204342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7" name="Rectangle: Rounded Corners 1746">
            <a:extLst>
              <a:ext uri="{FF2B5EF4-FFF2-40B4-BE49-F238E27FC236}">
                <a16:creationId xmlns:a16="http://schemas.microsoft.com/office/drawing/2014/main" id="{8EC8AB32-1260-CE5C-A93F-34C1CC7A360D}"/>
              </a:ext>
            </a:extLst>
          </p:cNvPr>
          <p:cNvSpPr/>
          <p:nvPr/>
        </p:nvSpPr>
        <p:spPr>
          <a:xfrm>
            <a:off x="4639599" y="2335732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8" name="Rectangle: Rounded Corners 1747">
            <a:extLst>
              <a:ext uri="{FF2B5EF4-FFF2-40B4-BE49-F238E27FC236}">
                <a16:creationId xmlns:a16="http://schemas.microsoft.com/office/drawing/2014/main" id="{DCA74721-2D0F-D10D-6AE3-EA5EA02F6231}"/>
              </a:ext>
            </a:extLst>
          </p:cNvPr>
          <p:cNvSpPr/>
          <p:nvPr/>
        </p:nvSpPr>
        <p:spPr>
          <a:xfrm>
            <a:off x="4661072" y="3283795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9" name="Rectangle: Rounded Corners 1748">
            <a:extLst>
              <a:ext uri="{FF2B5EF4-FFF2-40B4-BE49-F238E27FC236}">
                <a16:creationId xmlns:a16="http://schemas.microsoft.com/office/drawing/2014/main" id="{7FE8A77D-6F8F-47BE-0C28-398D7E1FF341}"/>
              </a:ext>
            </a:extLst>
          </p:cNvPr>
          <p:cNvSpPr/>
          <p:nvPr/>
        </p:nvSpPr>
        <p:spPr>
          <a:xfrm>
            <a:off x="4639599" y="4249730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0" name="Rectangle: Rounded Corners 1749">
            <a:extLst>
              <a:ext uri="{FF2B5EF4-FFF2-40B4-BE49-F238E27FC236}">
                <a16:creationId xmlns:a16="http://schemas.microsoft.com/office/drawing/2014/main" id="{D1BC49D1-B42A-D432-DAC4-E64BF096DCA3}"/>
              </a:ext>
            </a:extLst>
          </p:cNvPr>
          <p:cNvSpPr/>
          <p:nvPr/>
        </p:nvSpPr>
        <p:spPr>
          <a:xfrm>
            <a:off x="4661072" y="1371830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0" name="Rectangle: Rounded Corners 1739">
            <a:extLst>
              <a:ext uri="{FF2B5EF4-FFF2-40B4-BE49-F238E27FC236}">
                <a16:creationId xmlns:a16="http://schemas.microsoft.com/office/drawing/2014/main" id="{B22D2593-8AE9-0C86-7F02-48ED8A2B0588}"/>
              </a:ext>
            </a:extLst>
          </p:cNvPr>
          <p:cNvSpPr/>
          <p:nvPr/>
        </p:nvSpPr>
        <p:spPr>
          <a:xfrm>
            <a:off x="1107237" y="5204112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9" name="Rectangle: Rounded Corners 1738">
            <a:extLst>
              <a:ext uri="{FF2B5EF4-FFF2-40B4-BE49-F238E27FC236}">
                <a16:creationId xmlns:a16="http://schemas.microsoft.com/office/drawing/2014/main" id="{1F885650-AEE3-B39F-F11A-A511AE308DE4}"/>
              </a:ext>
            </a:extLst>
          </p:cNvPr>
          <p:cNvSpPr/>
          <p:nvPr/>
        </p:nvSpPr>
        <p:spPr>
          <a:xfrm>
            <a:off x="1107237" y="2335502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8" name="Rectangle: Rounded Corners 1737">
            <a:extLst>
              <a:ext uri="{FF2B5EF4-FFF2-40B4-BE49-F238E27FC236}">
                <a16:creationId xmlns:a16="http://schemas.microsoft.com/office/drawing/2014/main" id="{AD84C932-0AF2-6013-EBE3-88E29276EC26}"/>
              </a:ext>
            </a:extLst>
          </p:cNvPr>
          <p:cNvSpPr/>
          <p:nvPr/>
        </p:nvSpPr>
        <p:spPr>
          <a:xfrm>
            <a:off x="1128710" y="3283565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7" name="Rectangle: Rounded Corners 1736">
            <a:extLst>
              <a:ext uri="{FF2B5EF4-FFF2-40B4-BE49-F238E27FC236}">
                <a16:creationId xmlns:a16="http://schemas.microsoft.com/office/drawing/2014/main" id="{0DF1A6FB-7D43-B1A5-8C7A-1DEC395913A2}"/>
              </a:ext>
            </a:extLst>
          </p:cNvPr>
          <p:cNvSpPr/>
          <p:nvPr/>
        </p:nvSpPr>
        <p:spPr>
          <a:xfrm>
            <a:off x="1107237" y="4249500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5" name="Rectangle: Rounded Corners 1734">
            <a:extLst>
              <a:ext uri="{FF2B5EF4-FFF2-40B4-BE49-F238E27FC236}">
                <a16:creationId xmlns:a16="http://schemas.microsoft.com/office/drawing/2014/main" id="{C40AE120-3249-E4A3-74C2-8B181E293776}"/>
              </a:ext>
            </a:extLst>
          </p:cNvPr>
          <p:cNvSpPr/>
          <p:nvPr/>
        </p:nvSpPr>
        <p:spPr>
          <a:xfrm>
            <a:off x="1128710" y="1371600"/>
            <a:ext cx="3003936" cy="60084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427A67-DE95-0E37-413E-423C5B4644C4}"/>
              </a:ext>
            </a:extLst>
          </p:cNvPr>
          <p:cNvSpPr txBox="1"/>
          <p:nvPr/>
        </p:nvSpPr>
        <p:spPr>
          <a:xfrm>
            <a:off x="3162600" y="603035"/>
            <a:ext cx="5214514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B2E73-D8DE-36D1-8F74-8B0CEA1BD4FF}"/>
              </a:ext>
            </a:extLst>
          </p:cNvPr>
          <p:cNvSpPr txBox="1"/>
          <p:nvPr/>
        </p:nvSpPr>
        <p:spPr>
          <a:xfrm>
            <a:off x="1695750" y="1470838"/>
            <a:ext cx="1171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Modules 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EE8319-C642-8E08-6435-688A7F7FA740}"/>
              </a:ext>
            </a:extLst>
          </p:cNvPr>
          <p:cNvSpPr/>
          <p:nvPr/>
        </p:nvSpPr>
        <p:spPr>
          <a:xfrm>
            <a:off x="857250" y="1371600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4B9346-8817-E3D6-B14F-7434F844772C}"/>
              </a:ext>
            </a:extLst>
          </p:cNvPr>
          <p:cNvSpPr/>
          <p:nvPr/>
        </p:nvSpPr>
        <p:spPr>
          <a:xfrm>
            <a:off x="857250" y="2329728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F075B-76BB-8DE8-CA95-8A805C90563B}"/>
              </a:ext>
            </a:extLst>
          </p:cNvPr>
          <p:cNvSpPr txBox="1"/>
          <p:nvPr/>
        </p:nvSpPr>
        <p:spPr>
          <a:xfrm>
            <a:off x="1686928" y="2453608"/>
            <a:ext cx="1171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4BE1AB-A965-87E0-58DD-4472CB068DD8}"/>
              </a:ext>
            </a:extLst>
          </p:cNvPr>
          <p:cNvSpPr/>
          <p:nvPr/>
        </p:nvSpPr>
        <p:spPr>
          <a:xfrm>
            <a:off x="857249" y="3287856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2D6763-FFED-93F2-D005-F143F561D575}"/>
              </a:ext>
            </a:extLst>
          </p:cNvPr>
          <p:cNvSpPr/>
          <p:nvPr/>
        </p:nvSpPr>
        <p:spPr>
          <a:xfrm>
            <a:off x="857248" y="5204112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02D52E-8F4F-9C40-2848-F765DF5CCC23}"/>
              </a:ext>
            </a:extLst>
          </p:cNvPr>
          <p:cNvSpPr/>
          <p:nvPr/>
        </p:nvSpPr>
        <p:spPr>
          <a:xfrm>
            <a:off x="857249" y="4245984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1C764A-1B21-03D8-7267-8CA2F3780EE4}"/>
              </a:ext>
            </a:extLst>
          </p:cNvPr>
          <p:cNvSpPr/>
          <p:nvPr/>
        </p:nvSpPr>
        <p:spPr>
          <a:xfrm>
            <a:off x="8146533" y="1362307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60D65E-6EEA-EA25-79F1-15D416C2AF9B}"/>
              </a:ext>
            </a:extLst>
          </p:cNvPr>
          <p:cNvSpPr/>
          <p:nvPr/>
        </p:nvSpPr>
        <p:spPr>
          <a:xfrm>
            <a:off x="8146533" y="2320435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A22D10-48FB-6F68-04EB-D3BA9084C8B3}"/>
              </a:ext>
            </a:extLst>
          </p:cNvPr>
          <p:cNvSpPr/>
          <p:nvPr/>
        </p:nvSpPr>
        <p:spPr>
          <a:xfrm>
            <a:off x="8146532" y="3278563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598323-499F-B003-6C01-E5D480C22AD2}"/>
              </a:ext>
            </a:extLst>
          </p:cNvPr>
          <p:cNvSpPr/>
          <p:nvPr/>
        </p:nvSpPr>
        <p:spPr>
          <a:xfrm>
            <a:off x="8146531" y="5194819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F1CFD4-C705-7EAB-01CB-A1D2D37D3BD9}"/>
              </a:ext>
            </a:extLst>
          </p:cNvPr>
          <p:cNvSpPr/>
          <p:nvPr/>
        </p:nvSpPr>
        <p:spPr>
          <a:xfrm>
            <a:off x="8146532" y="4236691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D28713-A9CA-B1EB-1139-02931B9A82C2}"/>
              </a:ext>
            </a:extLst>
          </p:cNvPr>
          <p:cNvSpPr/>
          <p:nvPr/>
        </p:nvSpPr>
        <p:spPr>
          <a:xfrm>
            <a:off x="4361546" y="1371600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C3371C-8BD4-F307-8FEA-DE4921740E48}"/>
              </a:ext>
            </a:extLst>
          </p:cNvPr>
          <p:cNvSpPr/>
          <p:nvPr/>
        </p:nvSpPr>
        <p:spPr>
          <a:xfrm>
            <a:off x="4361546" y="2329728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3BE64E-D11A-80C7-09CA-66E913923532}"/>
              </a:ext>
            </a:extLst>
          </p:cNvPr>
          <p:cNvSpPr/>
          <p:nvPr/>
        </p:nvSpPr>
        <p:spPr>
          <a:xfrm>
            <a:off x="4361545" y="3287856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613E80-1D2D-930F-A000-19EF1641F14A}"/>
              </a:ext>
            </a:extLst>
          </p:cNvPr>
          <p:cNvSpPr/>
          <p:nvPr/>
        </p:nvSpPr>
        <p:spPr>
          <a:xfrm>
            <a:off x="4361544" y="5204112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09098BC1-2A62-2049-3B73-6D9684089187}"/>
              </a:ext>
            </a:extLst>
          </p:cNvPr>
          <p:cNvSpPr/>
          <p:nvPr/>
        </p:nvSpPr>
        <p:spPr>
          <a:xfrm>
            <a:off x="4361545" y="4245984"/>
            <a:ext cx="676275" cy="59054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10" name="TextBox 1709">
            <a:extLst>
              <a:ext uri="{FF2B5EF4-FFF2-40B4-BE49-F238E27FC236}">
                <a16:creationId xmlns:a16="http://schemas.microsoft.com/office/drawing/2014/main" id="{B94D8F6A-868F-C689-8780-5B0780D21CC1}"/>
              </a:ext>
            </a:extLst>
          </p:cNvPr>
          <p:cNvSpPr txBox="1"/>
          <p:nvPr/>
        </p:nvSpPr>
        <p:spPr>
          <a:xfrm>
            <a:off x="1671887" y="3392745"/>
            <a:ext cx="2028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1712" name="TextBox 1711">
            <a:extLst>
              <a:ext uri="{FF2B5EF4-FFF2-40B4-BE49-F238E27FC236}">
                <a16:creationId xmlns:a16="http://schemas.microsoft.com/office/drawing/2014/main" id="{3B68CA42-717A-0017-A8A9-081B6F0D9744}"/>
              </a:ext>
            </a:extLst>
          </p:cNvPr>
          <p:cNvSpPr txBox="1"/>
          <p:nvPr/>
        </p:nvSpPr>
        <p:spPr>
          <a:xfrm>
            <a:off x="1695750" y="4361598"/>
            <a:ext cx="1466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KPI’s</a:t>
            </a:r>
          </a:p>
        </p:txBody>
      </p:sp>
      <p:sp>
        <p:nvSpPr>
          <p:cNvPr id="1713" name="TextBox 1712">
            <a:extLst>
              <a:ext uri="{FF2B5EF4-FFF2-40B4-BE49-F238E27FC236}">
                <a16:creationId xmlns:a16="http://schemas.microsoft.com/office/drawing/2014/main" id="{9B95F5BB-EB49-872B-804F-1633BE943F39}"/>
              </a:ext>
            </a:extLst>
          </p:cNvPr>
          <p:cNvSpPr txBox="1"/>
          <p:nvPr/>
        </p:nvSpPr>
        <p:spPr>
          <a:xfrm>
            <a:off x="1671887" y="5209886"/>
            <a:ext cx="2656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 wise Loan amount status</a:t>
            </a:r>
          </a:p>
        </p:txBody>
      </p:sp>
      <p:sp>
        <p:nvSpPr>
          <p:cNvPr id="1715" name="TextBox 1714">
            <a:extLst>
              <a:ext uri="{FF2B5EF4-FFF2-40B4-BE49-F238E27FC236}">
                <a16:creationId xmlns:a16="http://schemas.microsoft.com/office/drawing/2014/main" id="{861ECDEA-C537-6246-8783-221D32218A2A}"/>
              </a:ext>
            </a:extLst>
          </p:cNvPr>
          <p:cNvSpPr txBox="1"/>
          <p:nvPr/>
        </p:nvSpPr>
        <p:spPr>
          <a:xfrm>
            <a:off x="5134074" y="5311803"/>
            <a:ext cx="2391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Excel dashboard</a:t>
            </a:r>
          </a:p>
        </p:txBody>
      </p:sp>
      <p:sp>
        <p:nvSpPr>
          <p:cNvPr id="1717" name="TextBox 1716">
            <a:extLst>
              <a:ext uri="{FF2B5EF4-FFF2-40B4-BE49-F238E27FC236}">
                <a16:creationId xmlns:a16="http://schemas.microsoft.com/office/drawing/2014/main" id="{835176AD-85AD-4BB2-C33D-040C9245A352}"/>
              </a:ext>
            </a:extLst>
          </p:cNvPr>
          <p:cNvSpPr txBox="1"/>
          <p:nvPr/>
        </p:nvSpPr>
        <p:spPr>
          <a:xfrm>
            <a:off x="8985033" y="1486270"/>
            <a:ext cx="1943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</a:p>
        </p:txBody>
      </p:sp>
      <p:sp>
        <p:nvSpPr>
          <p:cNvPr id="1719" name="TextBox 1718">
            <a:extLst>
              <a:ext uri="{FF2B5EF4-FFF2-40B4-BE49-F238E27FC236}">
                <a16:creationId xmlns:a16="http://schemas.microsoft.com/office/drawing/2014/main" id="{9232697C-722B-2DCD-1FA2-B56640410156}"/>
              </a:ext>
            </a:extLst>
          </p:cNvPr>
          <p:cNvSpPr txBox="1"/>
          <p:nvPr/>
        </p:nvSpPr>
        <p:spPr>
          <a:xfrm>
            <a:off x="8985033" y="2404403"/>
            <a:ext cx="2714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Power Bi dashboard</a:t>
            </a:r>
          </a:p>
        </p:txBody>
      </p:sp>
      <p:sp>
        <p:nvSpPr>
          <p:cNvPr id="1721" name="TextBox 1720">
            <a:extLst>
              <a:ext uri="{FF2B5EF4-FFF2-40B4-BE49-F238E27FC236}">
                <a16:creationId xmlns:a16="http://schemas.microsoft.com/office/drawing/2014/main" id="{21CB5AC2-0C94-63B4-6DB6-022B59355AC2}"/>
              </a:ext>
            </a:extLst>
          </p:cNvPr>
          <p:cNvSpPr txBox="1"/>
          <p:nvPr/>
        </p:nvSpPr>
        <p:spPr>
          <a:xfrm>
            <a:off x="8985033" y="3379317"/>
            <a:ext cx="2619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Tableau dashboard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3" name="TextBox 1722">
            <a:extLst>
              <a:ext uri="{FF2B5EF4-FFF2-40B4-BE49-F238E27FC236}">
                <a16:creationId xmlns:a16="http://schemas.microsoft.com/office/drawing/2014/main" id="{707D86F1-EA04-C21E-7C47-2E03AB1C62B0}"/>
              </a:ext>
            </a:extLst>
          </p:cNvPr>
          <p:cNvSpPr txBox="1"/>
          <p:nvPr/>
        </p:nvSpPr>
        <p:spPr>
          <a:xfrm>
            <a:off x="8985033" y="4356167"/>
            <a:ext cx="1422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725" name="TextBox 1724">
            <a:extLst>
              <a:ext uri="{FF2B5EF4-FFF2-40B4-BE49-F238E27FC236}">
                <a16:creationId xmlns:a16="http://schemas.microsoft.com/office/drawing/2014/main" id="{B91679BB-251B-C06B-E36D-045D5FF698D5}"/>
              </a:ext>
            </a:extLst>
          </p:cNvPr>
          <p:cNvSpPr txBox="1"/>
          <p:nvPr/>
        </p:nvSpPr>
        <p:spPr>
          <a:xfrm>
            <a:off x="8985033" y="5320816"/>
            <a:ext cx="1714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7" name="TextBox 1726">
            <a:extLst>
              <a:ext uri="{FF2B5EF4-FFF2-40B4-BE49-F238E27FC236}">
                <a16:creationId xmlns:a16="http://schemas.microsoft.com/office/drawing/2014/main" id="{8AE64F4D-372E-551D-1DAD-11118AB67905}"/>
              </a:ext>
            </a:extLst>
          </p:cNvPr>
          <p:cNvSpPr txBox="1"/>
          <p:nvPr/>
        </p:nvSpPr>
        <p:spPr>
          <a:xfrm>
            <a:off x="5142595" y="1368081"/>
            <a:ext cx="22011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Grade &amp; subgrade wise Revolve balance</a:t>
            </a:r>
          </a:p>
        </p:txBody>
      </p:sp>
      <p:sp>
        <p:nvSpPr>
          <p:cNvPr id="1729" name="TextBox 1728">
            <a:extLst>
              <a:ext uri="{FF2B5EF4-FFF2-40B4-BE49-F238E27FC236}">
                <a16:creationId xmlns:a16="http://schemas.microsoft.com/office/drawing/2014/main" id="{C9E1655B-A220-4489-02D4-7BED6169DDBE}"/>
              </a:ext>
            </a:extLst>
          </p:cNvPr>
          <p:cNvSpPr txBox="1"/>
          <p:nvPr/>
        </p:nvSpPr>
        <p:spPr>
          <a:xfrm>
            <a:off x="5133071" y="2348057"/>
            <a:ext cx="2510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payment for Verified vs non verified status</a:t>
            </a:r>
          </a:p>
        </p:txBody>
      </p:sp>
      <p:sp>
        <p:nvSpPr>
          <p:cNvPr id="1731" name="TextBox 1730">
            <a:extLst>
              <a:ext uri="{FF2B5EF4-FFF2-40B4-BE49-F238E27FC236}">
                <a16:creationId xmlns:a16="http://schemas.microsoft.com/office/drawing/2014/main" id="{82DD90CA-160B-28A4-18F0-027B376D1150}"/>
              </a:ext>
            </a:extLst>
          </p:cNvPr>
          <p:cNvSpPr txBox="1"/>
          <p:nvPr/>
        </p:nvSpPr>
        <p:spPr>
          <a:xfrm>
            <a:off x="5119419" y="3413853"/>
            <a:ext cx="2397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State wise loan status</a:t>
            </a:r>
          </a:p>
        </p:txBody>
      </p:sp>
      <p:sp>
        <p:nvSpPr>
          <p:cNvPr id="1733" name="TextBox 1732">
            <a:extLst>
              <a:ext uri="{FF2B5EF4-FFF2-40B4-BE49-F238E27FC236}">
                <a16:creationId xmlns:a16="http://schemas.microsoft.com/office/drawing/2014/main" id="{58A1B71C-2CDF-BB20-95DE-33159324DF39}"/>
              </a:ext>
            </a:extLst>
          </p:cNvPr>
          <p:cNvSpPr txBox="1"/>
          <p:nvPr/>
        </p:nvSpPr>
        <p:spPr>
          <a:xfrm>
            <a:off x="5142595" y="4245984"/>
            <a:ext cx="3095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Home Ownership vs last payment date status</a:t>
            </a:r>
          </a:p>
        </p:txBody>
      </p:sp>
      <p:sp>
        <p:nvSpPr>
          <p:cNvPr id="1734" name="TextBox 1733">
            <a:extLst>
              <a:ext uri="{FF2B5EF4-FFF2-40B4-BE49-F238E27FC236}">
                <a16:creationId xmlns:a16="http://schemas.microsoft.com/office/drawing/2014/main" id="{5126ABAB-4A46-4231-829F-1F4D9A6D118F}"/>
              </a:ext>
            </a:extLst>
          </p:cNvPr>
          <p:cNvSpPr txBox="1"/>
          <p:nvPr/>
        </p:nvSpPr>
        <p:spPr>
          <a:xfrm>
            <a:off x="2545766" y="118590"/>
            <a:ext cx="6941134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Bank Loan Analysis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1814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63647-6F29-E1D2-AA6E-2479E27C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655AA4-0679-CBEB-AE8E-ED9172E2E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334" y="2643350"/>
            <a:ext cx="2362846" cy="219941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2097E2-4F31-CADE-FB4D-317F0A3BD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82053" y="2643350"/>
            <a:ext cx="2585156" cy="2199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4AAEB8-1B69-C3C0-5A03-AC320E736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54" y="2597269"/>
            <a:ext cx="2362846" cy="2291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E698BC-4347-2563-3808-8243AD557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4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88" y="2643350"/>
            <a:ext cx="2200276" cy="2381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EF2081-5AC7-CA8C-BFD6-82337E4968D2}"/>
              </a:ext>
            </a:extLst>
          </p:cNvPr>
          <p:cNvSpPr txBox="1"/>
          <p:nvPr/>
        </p:nvSpPr>
        <p:spPr>
          <a:xfrm>
            <a:off x="3839423" y="1051319"/>
            <a:ext cx="4513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88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MODULES</a:t>
            </a:r>
            <a:endParaRPr lang="en-ID" sz="6000" b="1" dirty="0"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88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5088B-28A4-926A-E478-4AFFB95C9355}"/>
              </a:ext>
            </a:extLst>
          </p:cNvPr>
          <p:cNvSpPr txBox="1"/>
          <p:nvPr/>
        </p:nvSpPr>
        <p:spPr>
          <a:xfrm>
            <a:off x="1371602" y="5397190"/>
            <a:ext cx="1516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0">
                      <a:schemeClr val="accent5">
                        <a:lumMod val="95000"/>
                        <a:lumOff val="5000"/>
                      </a:schemeClr>
                    </a:gs>
                    <a:gs pos="96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  <a:endParaRPr lang="en-IN" sz="3200" b="1" dirty="0"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95000"/>
                      <a:lumOff val="5000"/>
                    </a:schemeClr>
                  </a:gs>
                  <a:gs pos="96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6CE30-FF04-9D89-BE59-07C253CC7693}"/>
              </a:ext>
            </a:extLst>
          </p:cNvPr>
          <p:cNvSpPr txBox="1"/>
          <p:nvPr/>
        </p:nvSpPr>
        <p:spPr>
          <a:xfrm>
            <a:off x="3814519" y="5397189"/>
            <a:ext cx="167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EB3C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en-US" sz="3200" b="1" dirty="0"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0">
                      <a:schemeClr val="accent5">
                        <a:lumMod val="95000"/>
                        <a:lumOff val="5000"/>
                      </a:schemeClr>
                    </a:gs>
                    <a:gs pos="96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SQL</a:t>
            </a:r>
            <a:endParaRPr lang="en-IN" sz="3200" b="1" dirty="0"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95000"/>
                      <a:lumOff val="5000"/>
                    </a:schemeClr>
                  </a:gs>
                  <a:gs pos="96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31F74-05AB-EC37-701A-3B86C6972504}"/>
              </a:ext>
            </a:extLst>
          </p:cNvPr>
          <p:cNvSpPr txBox="1"/>
          <p:nvPr/>
        </p:nvSpPr>
        <p:spPr>
          <a:xfrm>
            <a:off x="9294538" y="5385095"/>
            <a:ext cx="205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0">
                      <a:schemeClr val="accent5">
                        <a:lumMod val="95000"/>
                        <a:lumOff val="5000"/>
                      </a:schemeClr>
                    </a:gs>
                    <a:gs pos="96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  <a:endParaRPr lang="en-IN" sz="3200" b="1" dirty="0"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95000"/>
                      <a:lumOff val="5000"/>
                    </a:schemeClr>
                  </a:gs>
                  <a:gs pos="96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BC162-77F4-C621-4FFC-53D8E9AD95FB}"/>
              </a:ext>
            </a:extLst>
          </p:cNvPr>
          <p:cNvSpPr txBox="1"/>
          <p:nvPr/>
        </p:nvSpPr>
        <p:spPr>
          <a:xfrm>
            <a:off x="6322572" y="5385096"/>
            <a:ext cx="224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0">
                      <a:schemeClr val="accent5">
                        <a:lumMod val="95000"/>
                        <a:lumOff val="5000"/>
                      </a:schemeClr>
                    </a:gs>
                    <a:gs pos="96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n-US" sz="3200" b="1" dirty="0">
                <a:solidFill>
                  <a:srgbClr val="4EB3C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</a:t>
            </a:r>
            <a:endParaRPr lang="en-IN" sz="3200" b="1" dirty="0">
              <a:solidFill>
                <a:srgbClr val="4EB3C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3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t too big: Machine learning tames huge datasets - SmartTensors AI">
            <a:extLst>
              <a:ext uri="{FF2B5EF4-FFF2-40B4-BE49-F238E27FC236}">
                <a16:creationId xmlns:a16="http://schemas.microsoft.com/office/drawing/2014/main" id="{46985CEC-53E0-B87F-2EAA-F49BB0A7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5858"/>
            <a:ext cx="4477900" cy="2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Prepare Your Data for AI | High Digital Blog">
            <a:extLst>
              <a:ext uri="{FF2B5EF4-FFF2-40B4-BE49-F238E27FC236}">
                <a16:creationId xmlns:a16="http://schemas.microsoft.com/office/drawing/2014/main" id="{AB5BD525-2E55-4CE1-80C9-3E7191BB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232"/>
            <a:ext cx="12192002" cy="68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185142-B7D1-303D-BC93-83B12D1542AF}"/>
              </a:ext>
            </a:extLst>
          </p:cNvPr>
          <p:cNvSpPr txBox="1"/>
          <p:nvPr/>
        </p:nvSpPr>
        <p:spPr>
          <a:xfrm>
            <a:off x="479383" y="1450497"/>
            <a:ext cx="5455547" cy="89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900"/>
              </a:spcBef>
            </a:pPr>
            <a:r>
              <a:rPr lang="en-US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Finance_1 and Finance_2 are the two datasets </a:t>
            </a:r>
          </a:p>
          <a:p>
            <a:pPr>
              <a:lnSpc>
                <a:spcPct val="130000"/>
              </a:lnSpc>
              <a:spcBef>
                <a:spcPts val="900"/>
              </a:spcBef>
            </a:pPr>
            <a:r>
              <a:rPr lang="en-US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 for analysis.</a:t>
            </a:r>
            <a:endParaRPr lang="en-ID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367F-ABBE-D85F-49E0-7B89D06E2E46}"/>
              </a:ext>
            </a:extLst>
          </p:cNvPr>
          <p:cNvSpPr txBox="1"/>
          <p:nvPr/>
        </p:nvSpPr>
        <p:spPr>
          <a:xfrm>
            <a:off x="1050200" y="650707"/>
            <a:ext cx="4477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812-A90D-E6A5-3416-4ABB4D8BE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0" y="4587937"/>
            <a:ext cx="1491989" cy="172420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AE28FB-30E0-8936-37C1-50ED147B7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529" y="4614360"/>
            <a:ext cx="1491989" cy="1724205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C49858-BA8A-B3EB-438C-DB945A538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174033"/>
            <a:ext cx="6467318" cy="281451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4DBFBF-FC4D-CF66-8991-98DAC8B92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429000"/>
            <a:ext cx="6467318" cy="310926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623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EA9D-4B54-A834-D5E1-779BC1A4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olorful lights in the dark&#10;&#10;AI-generated content may be incorrect.">
            <a:extLst>
              <a:ext uri="{FF2B5EF4-FFF2-40B4-BE49-F238E27FC236}">
                <a16:creationId xmlns:a16="http://schemas.microsoft.com/office/drawing/2014/main" id="{97054EB2-0BAD-81C4-B991-5EE88ABD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D08D2D04-EF0C-CA9F-B145-0EA3CDFE5272}"/>
              </a:ext>
            </a:extLst>
          </p:cNvPr>
          <p:cNvSpPr/>
          <p:nvPr/>
        </p:nvSpPr>
        <p:spPr>
          <a:xfrm>
            <a:off x="684812" y="3317082"/>
            <a:ext cx="5246755" cy="1334895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090B8194-C380-756A-981E-19ED57982B6B}"/>
              </a:ext>
            </a:extLst>
          </p:cNvPr>
          <p:cNvSpPr/>
          <p:nvPr/>
        </p:nvSpPr>
        <p:spPr>
          <a:xfrm>
            <a:off x="684812" y="1723422"/>
            <a:ext cx="5246755" cy="1334895"/>
          </a:xfrm>
          <a:prstGeom prst="homePlate">
            <a:avLst/>
          </a:prstGeom>
          <a:solidFill>
            <a:srgbClr val="33CC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7134E3D6-FF56-1B72-98F0-2C081412BCC1}"/>
              </a:ext>
            </a:extLst>
          </p:cNvPr>
          <p:cNvSpPr/>
          <p:nvPr/>
        </p:nvSpPr>
        <p:spPr>
          <a:xfrm>
            <a:off x="684812" y="4962439"/>
            <a:ext cx="5246755" cy="1317816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CA025-C3C4-B226-4A52-73151C027E45}"/>
              </a:ext>
            </a:extLst>
          </p:cNvPr>
          <p:cNvSpPr txBox="1"/>
          <p:nvPr/>
        </p:nvSpPr>
        <p:spPr>
          <a:xfrm>
            <a:off x="869583" y="2035851"/>
            <a:ext cx="43639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975" indent="-180975" algn="just"/>
            <a:r>
              <a:rPr lang="en-US" sz="1600" dirty="0"/>
              <a:t>1. </a:t>
            </a:r>
            <a:r>
              <a:rPr lang="en-US" sz="1600" b="1" dirty="0">
                <a:solidFill>
                  <a:srgbClr val="C00000"/>
                </a:solidFill>
              </a:rPr>
              <a:t>Removing columns</a:t>
            </a:r>
            <a:r>
              <a:rPr lang="en-US" sz="1600" dirty="0"/>
              <a:t>: desc, payment_plan, title, emp_title these unnecessary columns are deleted.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4D66C-5E33-DDBE-4591-5416DA41A838}"/>
              </a:ext>
            </a:extLst>
          </p:cNvPr>
          <p:cNvSpPr txBox="1"/>
          <p:nvPr/>
        </p:nvSpPr>
        <p:spPr>
          <a:xfrm>
            <a:off x="944477" y="3710296"/>
            <a:ext cx="428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/>
            <a:r>
              <a:rPr lang="en-US" sz="1600" dirty="0">
                <a:solidFill>
                  <a:schemeClr val="bg1"/>
                </a:solidFill>
              </a:rPr>
              <a:t>2. </a:t>
            </a:r>
            <a:r>
              <a:rPr lang="en-US" sz="1600" b="1" dirty="0">
                <a:solidFill>
                  <a:srgbClr val="FFC000"/>
                </a:solidFill>
              </a:rPr>
              <a:t>Data types</a:t>
            </a:r>
            <a:r>
              <a:rPr lang="en-US" sz="1600" dirty="0">
                <a:solidFill>
                  <a:schemeClr val="bg1"/>
                </a:solidFill>
              </a:rPr>
              <a:t>: “issue_date” column in finance_1 sheet was changed to “dd-mm-</a:t>
            </a:r>
            <a:r>
              <a:rPr lang="en-US" sz="1600" dirty="0" err="1">
                <a:solidFill>
                  <a:schemeClr val="bg1"/>
                </a:solidFill>
              </a:rPr>
              <a:t>yyyy</a:t>
            </a:r>
            <a:r>
              <a:rPr lang="en-US" sz="1600" dirty="0">
                <a:solidFill>
                  <a:schemeClr val="bg1"/>
                </a:solidFill>
              </a:rPr>
              <a:t>” format.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9B03B-EB14-F078-656B-72A3A3789F80}"/>
              </a:ext>
            </a:extLst>
          </p:cNvPr>
          <p:cNvSpPr txBox="1"/>
          <p:nvPr/>
        </p:nvSpPr>
        <p:spPr>
          <a:xfrm>
            <a:off x="944477" y="5253976"/>
            <a:ext cx="4363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/>
            <a:r>
              <a:rPr lang="en-US" sz="1600" dirty="0"/>
              <a:t>3. </a:t>
            </a:r>
            <a:r>
              <a:rPr lang="en-US" sz="1600" b="1" dirty="0">
                <a:solidFill>
                  <a:srgbClr val="C00000"/>
                </a:solidFill>
              </a:rPr>
              <a:t>Null values</a:t>
            </a:r>
            <a:r>
              <a:rPr lang="en-US" sz="1600" dirty="0"/>
              <a:t>: “emp_title” column had many null values, so this column was completely deleted from the database.</a:t>
            </a:r>
            <a:endParaRPr lang="en-IN" sz="1600" dirty="0"/>
          </a:p>
        </p:txBody>
      </p:sp>
      <p:pic>
        <p:nvPicPr>
          <p:cNvPr id="8" name="Graphic 7" descr="Arrow Counterclockwise curve">
            <a:extLst>
              <a:ext uri="{FF2B5EF4-FFF2-40B4-BE49-F238E27FC236}">
                <a16:creationId xmlns:a16="http://schemas.microsoft.com/office/drawing/2014/main" id="{4CC2C670-5CC8-1DE8-62C8-659CDBDB6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327983">
            <a:off x="7335628" y="3229101"/>
            <a:ext cx="1354926" cy="1547164"/>
          </a:xfrm>
          <a:prstGeom prst="rect">
            <a:avLst/>
          </a:prstGeom>
        </p:spPr>
      </p:pic>
      <p:pic>
        <p:nvPicPr>
          <p:cNvPr id="10" name="Graphic 9" descr="Arrow Clockwise curve">
            <a:extLst>
              <a:ext uri="{FF2B5EF4-FFF2-40B4-BE49-F238E27FC236}">
                <a16:creationId xmlns:a16="http://schemas.microsoft.com/office/drawing/2014/main" id="{F4514450-3FDE-018D-F990-8400E803145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76141">
            <a:off x="5991533" y="3011396"/>
            <a:ext cx="1516021" cy="1516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AF47-C132-C8F2-FC72-0E98956CB0C9}"/>
              </a:ext>
            </a:extLst>
          </p:cNvPr>
          <p:cNvSpPr txBox="1"/>
          <p:nvPr/>
        </p:nvSpPr>
        <p:spPr>
          <a:xfrm>
            <a:off x="3051561" y="506362"/>
            <a:ext cx="6162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  <a:endParaRPr lang="en-ID" sz="4000" b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02A6C8-B3BB-A056-D241-62835A677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24" y="1475070"/>
            <a:ext cx="1584367" cy="15365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8D254-7CC6-AD7D-C2BA-D56870A31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09037" y="2222547"/>
            <a:ext cx="1591729" cy="1354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3F24AC-72C8-9B28-5E67-4D170581AA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31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46" y="3011649"/>
            <a:ext cx="1038305" cy="834701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C93B0E2-A24A-5456-9A4E-7027C1F676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966120" y="2965370"/>
            <a:ext cx="1265365" cy="11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e AI-Enhanced KPIs Smarter?">
            <a:extLst>
              <a:ext uri="{FF2B5EF4-FFF2-40B4-BE49-F238E27FC236}">
                <a16:creationId xmlns:a16="http://schemas.microsoft.com/office/drawing/2014/main" id="{78866972-A7FD-22E5-BB3E-22AD10DC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940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19DBE9-6C2E-EA6E-4693-E641E30E2424}"/>
              </a:ext>
            </a:extLst>
          </p:cNvPr>
          <p:cNvSpPr/>
          <p:nvPr/>
        </p:nvSpPr>
        <p:spPr>
          <a:xfrm>
            <a:off x="6096000" y="1531480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24AE34-C0BC-9870-CAB0-A8B905BBB402}"/>
              </a:ext>
            </a:extLst>
          </p:cNvPr>
          <p:cNvSpPr txBox="1"/>
          <p:nvPr/>
        </p:nvSpPr>
        <p:spPr>
          <a:xfrm>
            <a:off x="7061537" y="1876173"/>
            <a:ext cx="403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Grade &amp; subgrade wise Revolve bal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4F4F24-E567-52F7-3B6B-1BFC5CAFAA8B}"/>
              </a:ext>
            </a:extLst>
          </p:cNvPr>
          <p:cNvSpPr/>
          <p:nvPr/>
        </p:nvSpPr>
        <p:spPr>
          <a:xfrm>
            <a:off x="6096000" y="2754922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DBC5C-5D7E-6594-8D2B-D2923AC6B779}"/>
              </a:ext>
            </a:extLst>
          </p:cNvPr>
          <p:cNvSpPr txBox="1"/>
          <p:nvPr/>
        </p:nvSpPr>
        <p:spPr>
          <a:xfrm>
            <a:off x="7070563" y="2890696"/>
            <a:ext cx="4038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Total payment for Verified vs non verified status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B242CC-9D68-4F99-FBB6-D666EB0347DB}"/>
              </a:ext>
            </a:extLst>
          </p:cNvPr>
          <p:cNvSpPr/>
          <p:nvPr/>
        </p:nvSpPr>
        <p:spPr>
          <a:xfrm>
            <a:off x="6096000" y="3978364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342A5D-1A20-6663-329D-0558AE056072}"/>
              </a:ext>
            </a:extLst>
          </p:cNvPr>
          <p:cNvSpPr/>
          <p:nvPr/>
        </p:nvSpPr>
        <p:spPr>
          <a:xfrm>
            <a:off x="6096000" y="5201805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4A6528-B321-70CD-A7A6-98FF9B798FA9}"/>
              </a:ext>
            </a:extLst>
          </p:cNvPr>
          <p:cNvSpPr/>
          <p:nvPr/>
        </p:nvSpPr>
        <p:spPr>
          <a:xfrm>
            <a:off x="6267619" y="5336168"/>
            <a:ext cx="695320" cy="695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F2F020D2-245C-E56E-481E-019D49B2E325}"/>
              </a:ext>
            </a:extLst>
          </p:cNvPr>
          <p:cNvSpPr/>
          <p:nvPr/>
        </p:nvSpPr>
        <p:spPr>
          <a:xfrm>
            <a:off x="6213806" y="5282355"/>
            <a:ext cx="802944" cy="802944"/>
          </a:xfrm>
          <a:prstGeom prst="donut">
            <a:avLst>
              <a:gd name="adj" fmla="val 7609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7A064-FF18-6A00-5F4F-C88286B48C3D}"/>
              </a:ext>
            </a:extLst>
          </p:cNvPr>
          <p:cNvSpPr txBox="1"/>
          <p:nvPr/>
        </p:nvSpPr>
        <p:spPr>
          <a:xfrm>
            <a:off x="7070563" y="5385157"/>
            <a:ext cx="4312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Home Ownership vs last payment date 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A8EAA3-66C5-1C25-48FE-741B95846FDA}"/>
              </a:ext>
            </a:extLst>
          </p:cNvPr>
          <p:cNvGrpSpPr/>
          <p:nvPr/>
        </p:nvGrpSpPr>
        <p:grpSpPr>
          <a:xfrm>
            <a:off x="6213806" y="1612030"/>
            <a:ext cx="802944" cy="802944"/>
            <a:chOff x="6213806" y="1612030"/>
            <a:chExt cx="802944" cy="8029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0624BDD-58BE-1FBC-266E-E050D0F78B42}"/>
                </a:ext>
              </a:extLst>
            </p:cNvPr>
            <p:cNvSpPr/>
            <p:nvPr/>
          </p:nvSpPr>
          <p:spPr>
            <a:xfrm>
              <a:off x="6267619" y="1665843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BF11C0D3-F648-86AE-64B2-ED38E594AAFC}"/>
                </a:ext>
              </a:extLst>
            </p:cNvPr>
            <p:cNvSpPr/>
            <p:nvPr/>
          </p:nvSpPr>
          <p:spPr>
            <a:xfrm>
              <a:off x="6213806" y="1612030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265637-8967-2960-7850-5A7403FE0729}"/>
                </a:ext>
              </a:extLst>
            </p:cNvPr>
            <p:cNvSpPr txBox="1"/>
            <p:nvPr/>
          </p:nvSpPr>
          <p:spPr>
            <a:xfrm>
              <a:off x="6312406" y="1783840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14517-482F-960A-5601-DC5E23F7A046}"/>
              </a:ext>
            </a:extLst>
          </p:cNvPr>
          <p:cNvGrpSpPr/>
          <p:nvPr/>
        </p:nvGrpSpPr>
        <p:grpSpPr>
          <a:xfrm>
            <a:off x="6213806" y="2835472"/>
            <a:ext cx="802944" cy="802944"/>
            <a:chOff x="6213806" y="2835472"/>
            <a:chExt cx="802944" cy="80294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7262FF-01EC-3581-2DF8-0E39969F9A80}"/>
                </a:ext>
              </a:extLst>
            </p:cNvPr>
            <p:cNvSpPr/>
            <p:nvPr/>
          </p:nvSpPr>
          <p:spPr>
            <a:xfrm>
              <a:off x="6267619" y="2889285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AF56BE5F-D33C-486C-3BD7-CAABF093F5AE}"/>
                </a:ext>
              </a:extLst>
            </p:cNvPr>
            <p:cNvSpPr/>
            <p:nvPr/>
          </p:nvSpPr>
          <p:spPr>
            <a:xfrm>
              <a:off x="6213806" y="2835472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330632-62CE-CF00-ADC8-3CA6465F9B7E}"/>
                </a:ext>
              </a:extLst>
            </p:cNvPr>
            <p:cNvSpPr txBox="1"/>
            <p:nvPr/>
          </p:nvSpPr>
          <p:spPr>
            <a:xfrm>
              <a:off x="6304895" y="3015408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81C043-B71D-3E03-61F0-D93EAF69EE55}"/>
              </a:ext>
            </a:extLst>
          </p:cNvPr>
          <p:cNvSpPr txBox="1"/>
          <p:nvPr/>
        </p:nvSpPr>
        <p:spPr>
          <a:xfrm>
            <a:off x="7070563" y="4268845"/>
            <a:ext cx="403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State wise loan status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372D30-0D11-AE91-2CE8-9E42B5DF4E4C}"/>
              </a:ext>
            </a:extLst>
          </p:cNvPr>
          <p:cNvGrpSpPr/>
          <p:nvPr/>
        </p:nvGrpSpPr>
        <p:grpSpPr>
          <a:xfrm>
            <a:off x="6181810" y="4020814"/>
            <a:ext cx="802944" cy="802944"/>
            <a:chOff x="6213806" y="4058914"/>
            <a:chExt cx="802944" cy="8029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F619DE-5394-EBD0-D3F4-59E634A4B5C5}"/>
                </a:ext>
              </a:extLst>
            </p:cNvPr>
            <p:cNvSpPr/>
            <p:nvPr/>
          </p:nvSpPr>
          <p:spPr>
            <a:xfrm>
              <a:off x="6267619" y="4112727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93540165-A691-A7F2-35AA-43699E73E8E1}"/>
                </a:ext>
              </a:extLst>
            </p:cNvPr>
            <p:cNvSpPr/>
            <p:nvPr/>
          </p:nvSpPr>
          <p:spPr>
            <a:xfrm>
              <a:off x="6213806" y="4058914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CCF1B1-21C8-6914-F327-C2FFB75ECDB5}"/>
                </a:ext>
              </a:extLst>
            </p:cNvPr>
            <p:cNvSpPr txBox="1"/>
            <p:nvPr/>
          </p:nvSpPr>
          <p:spPr>
            <a:xfrm>
              <a:off x="6297384" y="4246976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2BD4DB4-CEC1-2B92-AD93-36830DA08076}"/>
              </a:ext>
            </a:extLst>
          </p:cNvPr>
          <p:cNvSpPr txBox="1"/>
          <p:nvPr/>
        </p:nvSpPr>
        <p:spPr>
          <a:xfrm>
            <a:off x="6289873" y="5478544"/>
            <a:ext cx="65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0B0955-0B99-6C84-3202-E95EE3545D78}"/>
              </a:ext>
            </a:extLst>
          </p:cNvPr>
          <p:cNvSpPr/>
          <p:nvPr/>
        </p:nvSpPr>
        <p:spPr>
          <a:xfrm>
            <a:off x="6096000" y="427735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9E5DF-AC3B-CE23-2E99-6A282E343125}"/>
              </a:ext>
            </a:extLst>
          </p:cNvPr>
          <p:cNvSpPr txBox="1"/>
          <p:nvPr/>
        </p:nvSpPr>
        <p:spPr>
          <a:xfrm>
            <a:off x="7070563" y="708478"/>
            <a:ext cx="403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Year wise Loan amount status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C2E1F5-7EFC-6135-0A1C-2087B489D300}"/>
              </a:ext>
            </a:extLst>
          </p:cNvPr>
          <p:cNvGrpSpPr/>
          <p:nvPr/>
        </p:nvGrpSpPr>
        <p:grpSpPr>
          <a:xfrm>
            <a:off x="6213806" y="508285"/>
            <a:ext cx="802944" cy="802944"/>
            <a:chOff x="6213806" y="1612030"/>
            <a:chExt cx="802944" cy="8029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C6DC8B-89DF-5E2B-D4A9-F131165B671B}"/>
                </a:ext>
              </a:extLst>
            </p:cNvPr>
            <p:cNvSpPr/>
            <p:nvPr/>
          </p:nvSpPr>
          <p:spPr>
            <a:xfrm>
              <a:off x="6267619" y="1665843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4A43411C-632F-BDFD-482D-C00CD608D13D}"/>
                </a:ext>
              </a:extLst>
            </p:cNvPr>
            <p:cNvSpPr/>
            <p:nvPr/>
          </p:nvSpPr>
          <p:spPr>
            <a:xfrm>
              <a:off x="6213806" y="1612030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188D9D-3404-759E-0A95-C7BB1358FEFE}"/>
                </a:ext>
              </a:extLst>
            </p:cNvPr>
            <p:cNvSpPr txBox="1"/>
            <p:nvPr/>
          </p:nvSpPr>
          <p:spPr>
            <a:xfrm>
              <a:off x="6312406" y="1783840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3A685C5-8103-152E-208C-6CB722F03963}"/>
              </a:ext>
            </a:extLst>
          </p:cNvPr>
          <p:cNvSpPr/>
          <p:nvPr/>
        </p:nvSpPr>
        <p:spPr>
          <a:xfrm>
            <a:off x="157812" y="1875062"/>
            <a:ext cx="5293895" cy="35353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6682C3-D8F2-08E2-0F84-F18C408A079A}"/>
              </a:ext>
            </a:extLst>
          </p:cNvPr>
          <p:cNvSpPr/>
          <p:nvPr/>
        </p:nvSpPr>
        <p:spPr>
          <a:xfrm>
            <a:off x="3648266" y="294955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700AD-5751-96EC-5B08-74D0481192E9}"/>
              </a:ext>
            </a:extLst>
          </p:cNvPr>
          <p:cNvSpPr txBox="1"/>
          <p:nvPr/>
        </p:nvSpPr>
        <p:spPr>
          <a:xfrm>
            <a:off x="4622829" y="575698"/>
            <a:ext cx="403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Year wise Loan amount status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D5CB1C-B95F-0024-4AD8-5D57B98F2205}"/>
              </a:ext>
            </a:extLst>
          </p:cNvPr>
          <p:cNvGrpSpPr/>
          <p:nvPr/>
        </p:nvGrpSpPr>
        <p:grpSpPr>
          <a:xfrm>
            <a:off x="3766072" y="375505"/>
            <a:ext cx="802944" cy="802944"/>
            <a:chOff x="6213806" y="1612030"/>
            <a:chExt cx="802944" cy="8029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41FE52-903E-2395-7CEE-7C1D44AF8939}"/>
                </a:ext>
              </a:extLst>
            </p:cNvPr>
            <p:cNvSpPr/>
            <p:nvPr/>
          </p:nvSpPr>
          <p:spPr>
            <a:xfrm>
              <a:off x="6267619" y="1665843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70CF8CE2-5B75-FAB7-B011-DE47112F78A7}"/>
                </a:ext>
              </a:extLst>
            </p:cNvPr>
            <p:cNvSpPr/>
            <p:nvPr/>
          </p:nvSpPr>
          <p:spPr>
            <a:xfrm>
              <a:off x="6213806" y="1612030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BD4AE1-F50E-3834-B7E0-9F4071AD6ACE}"/>
                </a:ext>
              </a:extLst>
            </p:cNvPr>
            <p:cNvSpPr txBox="1"/>
            <p:nvPr/>
          </p:nvSpPr>
          <p:spPr>
            <a:xfrm>
              <a:off x="6312406" y="1783840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698C1-3645-CB3E-B3DA-A53DB9B08890}"/>
              </a:ext>
            </a:extLst>
          </p:cNvPr>
          <p:cNvSpPr/>
          <p:nvPr/>
        </p:nvSpPr>
        <p:spPr>
          <a:xfrm>
            <a:off x="5562466" y="1875062"/>
            <a:ext cx="6262402" cy="3454022"/>
          </a:xfrm>
          <a:prstGeom prst="roundRect">
            <a:avLst/>
          </a:prstGeom>
          <a:solidFill>
            <a:schemeClr val="tx1"/>
          </a:solidFill>
          <a:ln>
            <a:solidFill>
              <a:srgbClr val="AADC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ACA3B51-367C-457B-C4BD-787C701C0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4434775"/>
              </p:ext>
            </p:extLst>
          </p:nvPr>
        </p:nvGraphicFramePr>
        <p:xfrm>
          <a:off x="5856316" y="1956619"/>
          <a:ext cx="5667089" cy="3268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5E28FF-2A96-F3A2-191E-C1B67E5DC907}"/>
              </a:ext>
            </a:extLst>
          </p:cNvPr>
          <p:cNvSpPr txBox="1"/>
          <p:nvPr/>
        </p:nvSpPr>
        <p:spPr>
          <a:xfrm>
            <a:off x="287621" y="2519335"/>
            <a:ext cx="4851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chart indicates significant increase in the total sum of loan amounts issued from 2007 to 2011.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most dramatic growth occurs between 2010 and 2011 where the total loan amount doubles itself.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412731-55B3-8AEE-7C6C-4928B01D6947}"/>
              </a:ext>
            </a:extLst>
          </p:cNvPr>
          <p:cNvSpPr/>
          <p:nvPr/>
        </p:nvSpPr>
        <p:spPr>
          <a:xfrm>
            <a:off x="11824868" y="6146417"/>
            <a:ext cx="367132" cy="711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32A36-8C26-EC25-7C47-82E6C10F0E01}"/>
              </a:ext>
            </a:extLst>
          </p:cNvPr>
          <p:cNvSpPr/>
          <p:nvPr/>
        </p:nvSpPr>
        <p:spPr>
          <a:xfrm>
            <a:off x="589546" y="0"/>
            <a:ext cx="357927" cy="711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4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CD1047-841B-F9E1-BDEE-F49ACE983902}"/>
              </a:ext>
            </a:extLst>
          </p:cNvPr>
          <p:cNvSpPr/>
          <p:nvPr/>
        </p:nvSpPr>
        <p:spPr>
          <a:xfrm>
            <a:off x="0" y="5563484"/>
            <a:ext cx="12191999" cy="12945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214802-51EC-8D75-D6E6-9FCD31245EF2}"/>
              </a:ext>
            </a:extLst>
          </p:cNvPr>
          <p:cNvSpPr/>
          <p:nvPr/>
        </p:nvSpPr>
        <p:spPr>
          <a:xfrm>
            <a:off x="3019684" y="201072"/>
            <a:ext cx="5168900" cy="9640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C7E33-008A-9E89-5822-497C82F6A970}"/>
              </a:ext>
            </a:extLst>
          </p:cNvPr>
          <p:cNvSpPr txBox="1"/>
          <p:nvPr/>
        </p:nvSpPr>
        <p:spPr>
          <a:xfrm>
            <a:off x="3985221" y="399415"/>
            <a:ext cx="4038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Grade &amp; subgrade wise Revolve balance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E54C09-5C44-8E86-103B-7DC9FCA83E73}"/>
              </a:ext>
            </a:extLst>
          </p:cNvPr>
          <p:cNvGrpSpPr/>
          <p:nvPr/>
        </p:nvGrpSpPr>
        <p:grpSpPr>
          <a:xfrm>
            <a:off x="3137490" y="281622"/>
            <a:ext cx="802944" cy="802944"/>
            <a:chOff x="6213806" y="1612030"/>
            <a:chExt cx="802944" cy="80294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CF3E14-25BA-D487-89E9-FB3641457B6F}"/>
                </a:ext>
              </a:extLst>
            </p:cNvPr>
            <p:cNvSpPr/>
            <p:nvPr/>
          </p:nvSpPr>
          <p:spPr>
            <a:xfrm>
              <a:off x="6267619" y="1665843"/>
              <a:ext cx="695320" cy="695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E5E2A705-FDEB-3839-296E-A88E500C4942}"/>
                </a:ext>
              </a:extLst>
            </p:cNvPr>
            <p:cNvSpPr/>
            <p:nvPr/>
          </p:nvSpPr>
          <p:spPr>
            <a:xfrm>
              <a:off x="6213806" y="1612030"/>
              <a:ext cx="802944" cy="802944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E700CE-9DAC-A295-A6ED-63D88961EBE6}"/>
                </a:ext>
              </a:extLst>
            </p:cNvPr>
            <p:cNvSpPr txBox="1"/>
            <p:nvPr/>
          </p:nvSpPr>
          <p:spPr>
            <a:xfrm>
              <a:off x="6312406" y="1783840"/>
              <a:ext cx="65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E029D8-2072-4F31-A199-30F4C114BB37}"/>
              </a:ext>
            </a:extLst>
          </p:cNvPr>
          <p:cNvSpPr/>
          <p:nvPr/>
        </p:nvSpPr>
        <p:spPr>
          <a:xfrm>
            <a:off x="793214" y="1290291"/>
            <a:ext cx="9916581" cy="4138831"/>
          </a:xfrm>
          <a:prstGeom prst="roundRect">
            <a:avLst/>
          </a:prstGeom>
          <a:solidFill>
            <a:schemeClr val="tx1"/>
          </a:solidFill>
          <a:ln>
            <a:solidFill>
              <a:srgbClr val="AADC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69EBF8E-E017-4BC1-A70D-2C11415DA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161048"/>
              </p:ext>
            </p:extLst>
          </p:nvPr>
        </p:nvGraphicFramePr>
        <p:xfrm>
          <a:off x="621764" y="1428878"/>
          <a:ext cx="9916581" cy="3958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AEF252-78C4-6D9F-A160-BB7AD6F8907F}"/>
              </a:ext>
            </a:extLst>
          </p:cNvPr>
          <p:cNvSpPr txBox="1"/>
          <p:nvPr/>
        </p:nvSpPr>
        <p:spPr>
          <a:xfrm>
            <a:off x="363798" y="5648213"/>
            <a:ext cx="1128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 chart indicates that Grade A and Grade B have the highest total revolving balances, with subgrades A4, A5 being the highest in grade A. similarly, B3, B4, B5 in Grade B.</a:t>
            </a:r>
          </a:p>
          <a:p>
            <a:pPr marL="342900" indent="-342900"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Grade F and G are having the lowest revolving balances with F5 and G5 being the lowest in their respective grades.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E3D578-53D0-4F29-5203-82D558D05C44}"/>
              </a:ext>
            </a:extLst>
          </p:cNvPr>
          <p:cNvSpPr/>
          <p:nvPr/>
        </p:nvSpPr>
        <p:spPr>
          <a:xfrm>
            <a:off x="10984832" y="0"/>
            <a:ext cx="1207167" cy="54576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FB253-7074-6CB6-6F38-E0B480392AEC}"/>
              </a:ext>
            </a:extLst>
          </p:cNvPr>
          <p:cNvSpPr/>
          <p:nvPr/>
        </p:nvSpPr>
        <p:spPr>
          <a:xfrm>
            <a:off x="0" y="2781742"/>
            <a:ext cx="621764" cy="711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76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2087</TotalTime>
  <Words>823</Words>
  <Application>Microsoft Office PowerPoint</Application>
  <PresentationFormat>Widescreen</PresentationFormat>
  <Paragraphs>127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Monotype Corsiva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SlideEgg</dc:creator>
  <cp:lastModifiedBy>Vaishanvi Salve</cp:lastModifiedBy>
  <cp:revision>52</cp:revision>
  <dcterms:created xsi:type="dcterms:W3CDTF">2025-07-23T08:58:54Z</dcterms:created>
  <dcterms:modified xsi:type="dcterms:W3CDTF">2025-08-30T08:30:41Z</dcterms:modified>
</cp:coreProperties>
</file>